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84" r:id="rId3"/>
    <p:sldId id="316" r:id="rId4"/>
    <p:sldId id="336" r:id="rId5"/>
    <p:sldId id="318" r:id="rId6"/>
    <p:sldId id="321" r:id="rId7"/>
    <p:sldId id="311" r:id="rId8"/>
    <p:sldId id="330" r:id="rId9"/>
    <p:sldId id="259" r:id="rId10"/>
    <p:sldId id="312" r:id="rId11"/>
    <p:sldId id="334" r:id="rId12"/>
    <p:sldId id="328" r:id="rId13"/>
    <p:sldId id="323" r:id="rId14"/>
    <p:sldId id="322" r:id="rId15"/>
    <p:sldId id="331" r:id="rId16"/>
    <p:sldId id="335" r:id="rId17"/>
    <p:sldId id="324" r:id="rId18"/>
    <p:sldId id="315" r:id="rId19"/>
    <p:sldId id="319" r:id="rId20"/>
    <p:sldId id="327" r:id="rId21"/>
    <p:sldId id="32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Mae Darby" initials="AMD" lastIdx="6" clrIdx="0">
    <p:extLst>
      <p:ext uri="{19B8F6BF-5375-455C-9EA6-DF929625EA0E}">
        <p15:presenceInfo xmlns:p15="http://schemas.microsoft.com/office/powerpoint/2012/main" userId="S::amd439@cornell.edu::d263a83b-51f7-49b4-9ab8-d56bf2f2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D3251-22E0-46E5-ABA2-37BC48873056}" v="212" dt="2020-08-06T15:02:21.122"/>
    <p1510:client id="{8738CFE8-F7AD-4611-98AC-B3E2A9112BC3}" v="56" dt="2020-08-06T15:01:35.102"/>
    <p1510:client id="{E2E5D6A3-E077-47D4-85C0-097E2FDE0B42}" v="314" dt="2020-08-06T14:58:17.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81"/>
    <p:restoredTop sz="99394" autoAdjust="0"/>
  </p:normalViewPr>
  <p:slideViewPr>
    <p:cSldViewPr snapToGrid="0" snapToObjects="1">
      <p:cViewPr varScale="1">
        <p:scale>
          <a:sx n="124" d="100"/>
          <a:sy n="124" d="100"/>
        </p:scale>
        <p:origin x="656" y="168"/>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Juliette Demery" userId="CCl7kypKJXFlmnZqv2jmCz8Zx1cPK1ZkMxzOXr6R9A4=" providerId="None" clId="Web-{8738CFE8-F7AD-4611-98AC-B3E2A9112BC3}"/>
    <pc:docChg chg="modSld">
      <pc:chgData name="Amelia-Juliette Demery" userId="CCl7kypKJXFlmnZqv2jmCz8Zx1cPK1ZkMxzOXr6R9A4=" providerId="None" clId="Web-{8738CFE8-F7AD-4611-98AC-B3E2A9112BC3}" dt="2020-08-06T15:01:34.805" v="54" actId="20577"/>
      <pc:docMkLst>
        <pc:docMk/>
      </pc:docMkLst>
      <pc:sldChg chg="modSp">
        <pc:chgData name="Amelia-Juliette Demery" userId="CCl7kypKJXFlmnZqv2jmCz8Zx1cPK1ZkMxzOXr6R9A4=" providerId="None" clId="Web-{8738CFE8-F7AD-4611-98AC-B3E2A9112BC3}" dt="2020-08-06T15:01:33.665" v="52" actId="20577"/>
        <pc:sldMkLst>
          <pc:docMk/>
          <pc:sldMk cId="1314196177" sldId="322"/>
        </pc:sldMkLst>
        <pc:spChg chg="mod">
          <ac:chgData name="Amelia-Juliette Demery" userId="CCl7kypKJXFlmnZqv2jmCz8Zx1cPK1ZkMxzOXr6R9A4=" providerId="None" clId="Web-{8738CFE8-F7AD-4611-98AC-B3E2A9112BC3}" dt="2020-08-06T15:01:33.665" v="52" actId="20577"/>
          <ac:spMkLst>
            <pc:docMk/>
            <pc:sldMk cId="1314196177" sldId="322"/>
            <ac:spMk id="4" creationId="{00000000-0000-0000-0000-000000000000}"/>
          </ac:spMkLst>
        </pc:spChg>
      </pc:sldChg>
    </pc:docChg>
  </pc:docChgLst>
  <pc:docChgLst>
    <pc:chgData name="Andrea Darby" userId="UXE+rbaZgxbBdBV8fuyN6Dzi8+GjiWEI88bIzofODZs=" providerId="None" clId="Web-{66ED3251-22E0-46E5-ABA2-37BC48873056}"/>
    <pc:docChg chg="modSld">
      <pc:chgData name="Andrea Darby" userId="UXE+rbaZgxbBdBV8fuyN6Dzi8+GjiWEI88bIzofODZs=" providerId="None" clId="Web-{66ED3251-22E0-46E5-ABA2-37BC48873056}" dt="2020-08-06T15:02:21.122" v="211"/>
      <pc:docMkLst>
        <pc:docMk/>
      </pc:docMkLst>
      <pc:sldChg chg="modSp">
        <pc:chgData name="Andrea Darby" userId="UXE+rbaZgxbBdBV8fuyN6Dzi8+GjiWEI88bIzofODZs=" providerId="None" clId="Web-{66ED3251-22E0-46E5-ABA2-37BC48873056}" dt="2020-08-06T15:00:37.715" v="208" actId="20577"/>
        <pc:sldMkLst>
          <pc:docMk/>
          <pc:sldMk cId="1314196177" sldId="322"/>
        </pc:sldMkLst>
        <pc:spChg chg="mod">
          <ac:chgData name="Andrea Darby" userId="UXE+rbaZgxbBdBV8fuyN6Dzi8+GjiWEI88bIzofODZs=" providerId="None" clId="Web-{66ED3251-22E0-46E5-ABA2-37BC48873056}" dt="2020-08-06T15:00:37.715" v="208" actId="20577"/>
          <ac:spMkLst>
            <pc:docMk/>
            <pc:sldMk cId="1314196177" sldId="322"/>
            <ac:spMk id="4" creationId="{00000000-0000-0000-0000-000000000000}"/>
          </ac:spMkLst>
        </pc:spChg>
      </pc:sldChg>
      <pc:sldChg chg="delCm">
        <pc:chgData name="Andrea Darby" userId="UXE+rbaZgxbBdBV8fuyN6Dzi8+GjiWEI88bIzofODZs=" providerId="None" clId="Web-{66ED3251-22E0-46E5-ABA2-37BC48873056}" dt="2020-08-06T15:02:21.122" v="211"/>
        <pc:sldMkLst>
          <pc:docMk/>
          <pc:sldMk cId="511156293" sldId="325"/>
        </pc:sldMkLst>
      </pc:sldChg>
    </pc:docChg>
  </pc:docChgLst>
  <pc:docChgLst>
    <pc:chgData name="Amelia-Juliette Demery" userId="CCl7kypKJXFlmnZqv2jmCz8Zx1cPK1ZkMxzOXr6R9A4=" providerId="None" clId="Web-{E2E5D6A3-E077-47D4-85C0-097E2FDE0B42}"/>
    <pc:docChg chg="modSld">
      <pc:chgData name="Amelia-Juliette Demery" userId="CCl7kypKJXFlmnZqv2jmCz8Zx1cPK1ZkMxzOXr6R9A4=" providerId="None" clId="Web-{E2E5D6A3-E077-47D4-85C0-097E2FDE0B42}" dt="2020-08-06T14:58:17.360" v="312" actId="20577"/>
      <pc:docMkLst>
        <pc:docMk/>
      </pc:docMkLst>
      <pc:sldChg chg="modSp">
        <pc:chgData name="Amelia-Juliette Demery" userId="CCl7kypKJXFlmnZqv2jmCz8Zx1cPK1ZkMxzOXr6R9A4=" providerId="None" clId="Web-{E2E5D6A3-E077-47D4-85C0-097E2FDE0B42}" dt="2020-08-06T14:56:05.204" v="136" actId="20577"/>
        <pc:sldMkLst>
          <pc:docMk/>
          <pc:sldMk cId="2033620582" sldId="312"/>
        </pc:sldMkLst>
        <pc:spChg chg="mod">
          <ac:chgData name="Amelia-Juliette Demery" userId="CCl7kypKJXFlmnZqv2jmCz8Zx1cPK1ZkMxzOXr6R9A4=" providerId="None" clId="Web-{E2E5D6A3-E077-47D4-85C0-097E2FDE0B42}" dt="2020-08-06T14:56:05.204" v="136" actId="20577"/>
          <ac:spMkLst>
            <pc:docMk/>
            <pc:sldMk cId="2033620582" sldId="312"/>
            <ac:spMk id="4" creationId="{00000000-0000-0000-0000-000000000000}"/>
          </ac:spMkLst>
        </pc:spChg>
      </pc:sldChg>
      <pc:sldChg chg="modSp">
        <pc:chgData name="Amelia-Juliette Demery" userId="CCl7kypKJXFlmnZqv2jmCz8Zx1cPK1ZkMxzOXr6R9A4=" providerId="None" clId="Web-{E2E5D6A3-E077-47D4-85C0-097E2FDE0B42}" dt="2020-08-06T14:58:17.360" v="311" actId="20577"/>
        <pc:sldMkLst>
          <pc:docMk/>
          <pc:sldMk cId="2421200982" sldId="324"/>
        </pc:sldMkLst>
        <pc:spChg chg="mod">
          <ac:chgData name="Amelia-Juliette Demery" userId="CCl7kypKJXFlmnZqv2jmCz8Zx1cPK1ZkMxzOXr6R9A4=" providerId="None" clId="Web-{E2E5D6A3-E077-47D4-85C0-097E2FDE0B42}" dt="2020-08-06T14:58:17.360" v="311" actId="20577"/>
          <ac:spMkLst>
            <pc:docMk/>
            <pc:sldMk cId="2421200982" sldId="324"/>
            <ac:spMk id="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8-06T09:47:15.354" idx="2">
    <p:pos x="10" y="10"/>
    <p:text>maybe to make it more viewer friendly have a a pyramid with systemic/structural racism at the bottom and individual racism at the top. with summary bullet points that define each one</p:text>
    <p:extLst>
      <p:ext uri="{C676402C-5697-4E1C-873F-D02D1690AC5C}">
        <p15:threadingInfo xmlns:p15="http://schemas.microsoft.com/office/powerpoint/2012/main" timeZoneBias="240"/>
      </p:ext>
    </p:extLst>
  </p:cm>
  <p:cm authorId="1" dt="2020-08-06T09:48:47.005" idx="3">
    <p:pos x="10" y="106"/>
    <p:text>in the comment section it can have the full definition listed here if we give our slides to particpants</p:text>
    <p:extLst>
      <p:ext uri="{C676402C-5697-4E1C-873F-D02D1690AC5C}">
        <p15:threadingInfo xmlns:p15="http://schemas.microsoft.com/office/powerpoint/2012/main" timeZoneBias="24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35A16-ED03-594B-B937-98FC071452BA}" type="datetimeFigureOut">
              <a:rPr lang="en-US" smtClean="0"/>
              <a:t>1/23/24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3FC05-6630-544D-B241-A5827A9F2AEA}" type="slidenum">
              <a:rPr lang="en-US" smtClean="0"/>
              <a:t>‹#›</a:t>
            </a:fld>
            <a:endParaRPr lang="en-US"/>
          </a:p>
        </p:txBody>
      </p:sp>
    </p:spTree>
    <p:extLst>
      <p:ext uri="{BB962C8B-B14F-4D97-AF65-F5344CB8AC3E}">
        <p14:creationId xmlns:p14="http://schemas.microsoft.com/office/powerpoint/2010/main" val="4070318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CB350-6B1F-A248-90E5-4DC8B17FBFF6}" type="slidenum">
              <a:rPr lang="en-US"/>
              <a:pPr/>
              <a:t>1</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10</a:t>
            </a:fld>
            <a:endParaRPr lang="en-US" sz="1200"/>
          </a:p>
        </p:txBody>
      </p:sp>
    </p:spTree>
    <p:extLst>
      <p:ext uri="{BB962C8B-B14F-4D97-AF65-F5344CB8AC3E}">
        <p14:creationId xmlns:p14="http://schemas.microsoft.com/office/powerpoint/2010/main" val="177118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11</a:t>
            </a:fld>
            <a:endParaRPr lang="en-US" sz="1200"/>
          </a:p>
        </p:txBody>
      </p:sp>
    </p:spTree>
    <p:extLst>
      <p:ext uri="{BB962C8B-B14F-4D97-AF65-F5344CB8AC3E}">
        <p14:creationId xmlns:p14="http://schemas.microsoft.com/office/powerpoint/2010/main" val="2159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12</a:t>
            </a:fld>
            <a:endParaRPr lang="en-US" sz="1200"/>
          </a:p>
        </p:txBody>
      </p:sp>
    </p:spTree>
    <p:extLst>
      <p:ext uri="{BB962C8B-B14F-4D97-AF65-F5344CB8AC3E}">
        <p14:creationId xmlns:p14="http://schemas.microsoft.com/office/powerpoint/2010/main" val="365970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13</a:t>
            </a:fld>
            <a:endParaRPr lang="en-US" sz="1200"/>
          </a:p>
        </p:txBody>
      </p:sp>
    </p:spTree>
    <p:extLst>
      <p:ext uri="{BB962C8B-B14F-4D97-AF65-F5344CB8AC3E}">
        <p14:creationId xmlns:p14="http://schemas.microsoft.com/office/powerpoint/2010/main" val="2005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14</a:t>
            </a:fld>
            <a:endParaRPr lang="en-US" sz="1200"/>
          </a:p>
        </p:txBody>
      </p:sp>
    </p:spTree>
    <p:extLst>
      <p:ext uri="{BB962C8B-B14F-4D97-AF65-F5344CB8AC3E}">
        <p14:creationId xmlns:p14="http://schemas.microsoft.com/office/powerpoint/2010/main" val="268460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15</a:t>
            </a:fld>
            <a:endParaRPr lang="en-US" sz="1200"/>
          </a:p>
        </p:txBody>
      </p:sp>
    </p:spTree>
    <p:extLst>
      <p:ext uri="{BB962C8B-B14F-4D97-AF65-F5344CB8AC3E}">
        <p14:creationId xmlns:p14="http://schemas.microsoft.com/office/powerpoint/2010/main" val="309178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16</a:t>
            </a:fld>
            <a:endParaRPr lang="en-US" sz="1200"/>
          </a:p>
        </p:txBody>
      </p:sp>
    </p:spTree>
    <p:extLst>
      <p:ext uri="{BB962C8B-B14F-4D97-AF65-F5344CB8AC3E}">
        <p14:creationId xmlns:p14="http://schemas.microsoft.com/office/powerpoint/2010/main" val="124771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17</a:t>
            </a:fld>
            <a:endParaRPr lang="en-US" sz="1200"/>
          </a:p>
        </p:txBody>
      </p:sp>
    </p:spTree>
    <p:extLst>
      <p:ext uri="{BB962C8B-B14F-4D97-AF65-F5344CB8AC3E}">
        <p14:creationId xmlns:p14="http://schemas.microsoft.com/office/powerpoint/2010/main" val="4285142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18</a:t>
            </a:fld>
            <a:endParaRPr lang="en-US" sz="1200"/>
          </a:p>
        </p:txBody>
      </p:sp>
    </p:spTree>
    <p:extLst>
      <p:ext uri="{BB962C8B-B14F-4D97-AF65-F5344CB8AC3E}">
        <p14:creationId xmlns:p14="http://schemas.microsoft.com/office/powerpoint/2010/main" val="3688767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19</a:t>
            </a:fld>
            <a:endParaRPr lang="en-US" sz="1200"/>
          </a:p>
        </p:txBody>
      </p:sp>
    </p:spTree>
    <p:extLst>
      <p:ext uri="{BB962C8B-B14F-4D97-AF65-F5344CB8AC3E}">
        <p14:creationId xmlns:p14="http://schemas.microsoft.com/office/powerpoint/2010/main" val="285338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FA4F-745B-454A-9440-C16D49C8D201}" type="slidenum">
              <a:rPr lang="en-US"/>
              <a:pPr/>
              <a:t>2</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20</a:t>
            </a:fld>
            <a:endParaRPr lang="en-US" sz="1200"/>
          </a:p>
        </p:txBody>
      </p:sp>
    </p:spTree>
    <p:extLst>
      <p:ext uri="{BB962C8B-B14F-4D97-AF65-F5344CB8AC3E}">
        <p14:creationId xmlns:p14="http://schemas.microsoft.com/office/powerpoint/2010/main" val="94573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1000" dirty="0">
                <a:latin typeface="Calibri" charset="0"/>
                <a:ea typeface="ＭＳ Ｐゴシック" charset="0"/>
                <a:cs typeface="ＭＳ Ｐゴシック" charset="0"/>
              </a:rPr>
              <a:t>This gender difference in self-assessment is shown here in the chart on the left.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[Explain chart well.]</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[Explanation of chart: The chart shows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self-assessments in purple.  When subjects were told that men are better at this task, men assessed their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abilities much higher than women.  When subjects were told that there is no gender difference in performing this task, however, there was essentially no difference between how men and women assessed their abilities.]</a:t>
            </a:r>
          </a:p>
          <a:p>
            <a:pPr>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At the same time, girls held themselves to a higher standard than boys when told that men are better at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contrast-sensitivity</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but men and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were nearly identical when told that there is no gender difference.  </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This difference in standard is shown here in the chart on the right.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[Explain chart.]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[Explanation of chart: The chart shows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standards for their own performance.  Women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are in green and men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s standards in purple.  When subjects were told that men are better at this task and then asked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how high would you have to score to believe that you have high ability in this area</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women said they would have to score around 89%.  Men, in contrast, said they would have to score around 79%.  This is a full 10 percentage point difference!  When subjects were told that there is no gender difference in performing this task, however, there was essentially no difference between the standard that men and women held themselves to.]</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If you think about this finding as it relates to math and science, fields in which men are considered to excel, it suggests that girls believe that they have to be better in math and science than boys believe they have to be in order to think of themselves as good in these fields.</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There are many elements to choosing a career, but researchers agree that one element is believing that you can be successful at it.</a:t>
            </a:r>
          </a:p>
          <a:p>
            <a:pPr eaLnBrk="1" hangingPunct="1">
              <a:lnSpc>
                <a:spcPct val="80000"/>
              </a:lnSpc>
            </a:pPr>
            <a:endParaRPr lang="en-US" sz="1000" dirty="0">
              <a:latin typeface="Calibri" charset="0"/>
              <a:ea typeface="ＭＳ Ｐゴシック" charset="0"/>
              <a:cs typeface="ＭＳ Ｐゴシック" charset="0"/>
            </a:endParaRPr>
          </a:p>
          <a:p>
            <a:pPr eaLnBrk="1" hangingPunct="1">
              <a:lnSpc>
                <a:spcPct val="80000"/>
              </a:lnSpc>
            </a:pPr>
            <a:r>
              <a:rPr lang="en-US" sz="1000" dirty="0">
                <a:latin typeface="Calibri" charset="0"/>
                <a:ea typeface="ＭＳ Ｐゴシック" charset="0"/>
                <a:cs typeface="ＭＳ Ｐゴシック" charset="0"/>
              </a:rPr>
              <a:t>Girls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lower self-assessment of their math ability, even in the face of good grades and test scores, along with their higher standard for performance in </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masculine</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fields, helps explain why fewer girls than boys aspire to science and engineering careers. </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So what can be done to reduce gender differences in self-assessment?</a:t>
            </a:r>
          </a:p>
          <a:p>
            <a:pPr>
              <a:lnSpc>
                <a:spcPct val="80000"/>
              </a:lnSpc>
            </a:pPr>
            <a:r>
              <a:rPr lang="en-US" sz="1000" u="sng" dirty="0">
                <a:latin typeface="Calibri" charset="0"/>
                <a:ea typeface="ＭＳ Ｐゴシック" charset="0"/>
                <a:cs typeface="ＭＳ Ｐゴシック" charset="0"/>
              </a:rPr>
              <a:t>Recommendations</a:t>
            </a: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First, as many of you know, extremely low average test scores are common in many college science and engineering courses. Low scores increase uncertainty in all students, but they have a more negative effect on students who already feel like they don</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t belong, as many women in science and engineering majors do. </a:t>
            </a:r>
          </a:p>
          <a:p>
            <a:pPr>
              <a:lnSpc>
                <a:spcPct val="80000"/>
              </a:lnSpc>
            </a:pPr>
            <a:r>
              <a:rPr lang="en-US" sz="1000" dirty="0">
                <a:latin typeface="Calibri" charset="0"/>
                <a:ea typeface="ＭＳ Ｐゴシック" charset="0"/>
                <a:cs typeface="ＭＳ Ｐゴシック" charset="0"/>
              </a:rPr>
              <a:t>The same letter or number grade on an assignment or exam might signal something</a:t>
            </a:r>
          </a:p>
          <a:p>
            <a:pPr>
              <a:lnSpc>
                <a:spcPct val="80000"/>
              </a:lnSpc>
            </a:pPr>
            <a:r>
              <a:rPr lang="en-US" sz="1000" dirty="0">
                <a:latin typeface="Calibri" charset="0"/>
                <a:ea typeface="ＭＳ Ｐゴシック" charset="0"/>
                <a:cs typeface="ＭＳ Ｐゴシック" charset="0"/>
              </a:rPr>
              <a:t>different to girls than it does to boys. </a:t>
            </a:r>
          </a:p>
          <a:p>
            <a:pPr>
              <a:lnSpc>
                <a:spcPct val="80000"/>
              </a:lnSpc>
            </a:pPr>
            <a:r>
              <a:rPr lang="en-US" sz="1000" dirty="0">
                <a:latin typeface="Calibri" charset="0"/>
                <a:ea typeface="ＭＳ Ｐゴシック" charset="0"/>
                <a:cs typeface="ＭＳ Ｐゴシック" charset="0"/>
              </a:rPr>
              <a:t>Female students may need to be reminded that a B in a difficult course is a grade to be proud of.</a:t>
            </a: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The more that teachers and professors can reduce uncertainty about students</a:t>
            </a:r>
            <a:r>
              <a:rPr lang="ja-JP" altLang="en-US" sz="1000">
                <a:latin typeface="Calibri" charset="0"/>
                <a:ea typeface="ＭＳ Ｐゴシック" charset="0"/>
                <a:cs typeface="ＭＳ Ｐゴシック" charset="0"/>
              </a:rPr>
              <a:t>’</a:t>
            </a:r>
            <a:r>
              <a:rPr lang="en-US" sz="1000" dirty="0">
                <a:latin typeface="Calibri" charset="0"/>
                <a:ea typeface="ＭＳ Ｐゴシック" charset="0"/>
                <a:cs typeface="ＭＳ Ｐゴシック" charset="0"/>
              </a:rPr>
              <a:t> performance, the better.</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r>
              <a:rPr lang="en-US" sz="1000" dirty="0">
                <a:latin typeface="Calibri" charset="0"/>
                <a:ea typeface="ＭＳ Ｐゴシック" charset="0"/>
                <a:cs typeface="ＭＳ Ｐゴシック" charset="0"/>
              </a:rPr>
              <a:t>And second, girls are less likely than boys to interpret their academic successes in math and</a:t>
            </a:r>
          </a:p>
          <a:p>
            <a:pPr>
              <a:lnSpc>
                <a:spcPct val="80000"/>
              </a:lnSpc>
            </a:pPr>
            <a:r>
              <a:rPr lang="en-US" sz="1000" dirty="0">
                <a:latin typeface="Calibri" charset="0"/>
                <a:ea typeface="ＭＳ Ｐゴシック" charset="0"/>
                <a:cs typeface="ＭＳ Ｐゴシック" charset="0"/>
              </a:rPr>
              <a:t>science as an indication that they have the skills necessary to become a successful engineer or computer scientist. </a:t>
            </a:r>
          </a:p>
          <a:p>
            <a:pPr>
              <a:lnSpc>
                <a:spcPct val="80000"/>
              </a:lnSpc>
            </a:pPr>
            <a:r>
              <a:rPr lang="en-US" sz="1000" dirty="0">
                <a:latin typeface="Calibri" charset="0"/>
                <a:ea typeface="ＭＳ Ｐゴシック" charset="0"/>
                <a:cs typeface="ＭＳ Ｐゴシック" charset="0"/>
              </a:rPr>
              <a:t>Encourage girls to see their success in high school math and science for what it is: </a:t>
            </a:r>
          </a:p>
          <a:p>
            <a:pPr>
              <a:lnSpc>
                <a:spcPct val="80000"/>
              </a:lnSpc>
            </a:pPr>
            <a:r>
              <a:rPr lang="en-US" sz="1000" dirty="0">
                <a:latin typeface="Calibri" charset="0"/>
                <a:ea typeface="ＭＳ Ｐゴシック" charset="0"/>
                <a:cs typeface="ＭＳ Ｐゴシック" charset="0"/>
              </a:rPr>
              <a:t>not just a requirement for going to college but also an indication that they have the skills to succeed in a whole range of science and engineering professions.</a:t>
            </a: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a:p>
            <a:pPr>
              <a:lnSpc>
                <a:spcPct val="80000"/>
              </a:lnSpc>
            </a:pPr>
            <a:endParaRPr lang="en-US" sz="1000"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491D3-7B06-1041-B991-46526398F0FA}" type="slidenum">
              <a:rPr lang="en-US" sz="1200"/>
              <a:pPr/>
              <a:t>21</a:t>
            </a:fld>
            <a:endParaRPr lang="en-US" sz="1200"/>
          </a:p>
        </p:txBody>
      </p:sp>
    </p:spTree>
    <p:extLst>
      <p:ext uri="{BB962C8B-B14F-4D97-AF65-F5344CB8AC3E}">
        <p14:creationId xmlns:p14="http://schemas.microsoft.com/office/powerpoint/2010/main" val="306476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FA4F-745B-454A-9440-C16D49C8D201}" type="slidenum">
              <a:rPr lang="en-US"/>
              <a:pPr/>
              <a:t>3</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317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1BFE-30AD-C596-7A6F-C549BBFBC9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B260A50-AFC5-2F2B-8A4C-E606E5653A41}"/>
              </a:ext>
            </a:extLst>
          </p:cNvPr>
          <p:cNvSpPr>
            <a:spLocks noGrp="1" noChangeArrowheads="1"/>
          </p:cNvSpPr>
          <p:nvPr>
            <p:ph type="sldNum" sz="quarter" idx="5"/>
          </p:nvPr>
        </p:nvSpPr>
        <p:spPr>
          <a:ln/>
        </p:spPr>
        <p:txBody>
          <a:bodyPr/>
          <a:lstStyle/>
          <a:p>
            <a:fld id="{92C5FA4F-745B-454A-9440-C16D49C8D201}" type="slidenum">
              <a:rPr lang="en-US"/>
              <a:pPr/>
              <a:t>4</a:t>
            </a:fld>
            <a:endParaRPr lang="en-US"/>
          </a:p>
        </p:txBody>
      </p:sp>
      <p:sp>
        <p:nvSpPr>
          <p:cNvPr id="125954" name="Rectangle 2">
            <a:extLst>
              <a:ext uri="{FF2B5EF4-FFF2-40B4-BE49-F238E27FC236}">
                <a16:creationId xmlns:a16="http://schemas.microsoft.com/office/drawing/2014/main" id="{449F2E52-5354-8FC2-5065-2F505772738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5955" name="Rectangle 3">
            <a:extLst>
              <a:ext uri="{FF2B5EF4-FFF2-40B4-BE49-F238E27FC236}">
                <a16:creationId xmlns:a16="http://schemas.microsoft.com/office/drawing/2014/main" id="{DEA421D6-3A95-A24C-CBA7-D325AF04BF5A}"/>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1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C3FAE-8251-834C-8F17-5FFB3AC60FF0}" type="slidenum">
              <a:rPr lang="en-US"/>
              <a:pPr/>
              <a:t>5</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210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C3FAE-8251-834C-8F17-5FFB3AC60FF0}" type="slidenum">
              <a:rPr lang="en-US"/>
              <a:pPr/>
              <a:t>6</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44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FA4F-745B-454A-9440-C16D49C8D201}" type="slidenum">
              <a:rPr lang="en-US"/>
              <a:pPr/>
              <a:t>7</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480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FA4F-745B-454A-9440-C16D49C8D201}" type="slidenum">
              <a:rPr lang="en-US"/>
              <a:pPr/>
              <a:t>8</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036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C3FAE-8251-834C-8F17-5FFB3AC60FF0}" type="slidenum">
              <a:rPr lang="en-US"/>
              <a:pPr/>
              <a:t>9</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BE7A58-DEC2-F344-9F94-F4619FD2AD2F}"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24030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E7A58-DEC2-F344-9F94-F4619FD2AD2F}"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174331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E7A58-DEC2-F344-9F94-F4619FD2AD2F}"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276626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E7A58-DEC2-F344-9F94-F4619FD2AD2F}"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138294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BE7A58-DEC2-F344-9F94-F4619FD2AD2F}"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87376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BE7A58-DEC2-F344-9F94-F4619FD2AD2F}"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373399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BE7A58-DEC2-F344-9F94-F4619FD2AD2F}" type="datetimeFigureOut">
              <a:rPr lang="en-US" smtClean="0"/>
              <a:t>1/23/24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38515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BE7A58-DEC2-F344-9F94-F4619FD2AD2F}"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21141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E7A58-DEC2-F344-9F94-F4619FD2AD2F}" type="datetimeFigureOut">
              <a:rPr lang="en-US" smtClean="0"/>
              <a:t>1/23/24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94217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E7A58-DEC2-F344-9F94-F4619FD2AD2F}"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321762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E7A58-DEC2-F344-9F94-F4619FD2AD2F}"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E2D44-6907-1F42-84B2-389B6687D137}" type="slidenum">
              <a:rPr lang="en-US" smtClean="0"/>
              <a:t>‹#›</a:t>
            </a:fld>
            <a:endParaRPr lang="en-US"/>
          </a:p>
        </p:txBody>
      </p:sp>
    </p:spTree>
    <p:extLst>
      <p:ext uri="{BB962C8B-B14F-4D97-AF65-F5344CB8AC3E}">
        <p14:creationId xmlns:p14="http://schemas.microsoft.com/office/powerpoint/2010/main" val="1491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E7A58-DEC2-F344-9F94-F4619FD2AD2F}" type="datetimeFigureOut">
              <a:rPr lang="en-US" smtClean="0"/>
              <a:t>1/23/24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E2D44-6907-1F42-84B2-389B6687D137}" type="slidenum">
              <a:rPr lang="en-US" smtClean="0"/>
              <a:t>‹#›</a:t>
            </a:fld>
            <a:endParaRPr lang="en-US"/>
          </a:p>
        </p:txBody>
      </p:sp>
    </p:spTree>
    <p:extLst>
      <p:ext uri="{BB962C8B-B14F-4D97-AF65-F5344CB8AC3E}">
        <p14:creationId xmlns:p14="http://schemas.microsoft.com/office/powerpoint/2010/main" val="778719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lmhurst.edu/blog/stem-teacher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B_2TBeDHW-M?feature=oembed" TargetMode="External"/><Relationship Id="rId5" Type="http://schemas.openxmlformats.org/officeDocument/2006/relationships/image" Target="../media/image10.jpeg"/><Relationship Id="rId4" Type="http://schemas.openxmlformats.org/officeDocument/2006/relationships/image" Target="../media/image60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ViDtnfQ9FHc?feature=oembed" TargetMode="External"/><Relationship Id="rId5" Type="http://schemas.openxmlformats.org/officeDocument/2006/relationships/image" Target="../media/image11.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hDd3bzA7450?feature=oembed" TargetMode="External"/><Relationship Id="rId5" Type="http://schemas.openxmlformats.org/officeDocument/2006/relationships/image" Target="../media/image12.jpeg"/><Relationship Id="rId4" Type="http://schemas.openxmlformats.org/officeDocument/2006/relationships/image" Target="../media/image6100.jpeg"/></Relationships>
</file>

<file path=ppt/slides/_rels/slide17.xml.rels><?xml version="1.0" encoding="UTF-8" standalone="yes"?>
<Relationships xmlns="http://schemas.openxmlformats.org/package/2006/relationships"><Relationship Id="rId3" Type="http://schemas.openxmlformats.org/officeDocument/2006/relationships/hyperlink" Target="https://forge.medium.com/performative-allyship-is-deadly-c900645d9f1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61.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fordfoundation.org/about/people/diversity-equity-and-inclusi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implicit.harvard.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3747" y="255900"/>
            <a:ext cx="8516505" cy="1602717"/>
          </a:xfrm>
          <a:prstGeom prst="rect">
            <a:avLst/>
          </a:prstGeom>
          <a:noFill/>
          <a:ln w="9525">
            <a:solidFill>
              <a:schemeClr val="tx1"/>
            </a:solidFill>
            <a:miter lim="800000"/>
            <a:headEnd/>
            <a:tailEnd/>
          </a:ln>
        </p:spPr>
        <p:txBody>
          <a:bodyPr anchor="ctr"/>
          <a:lstStyle/>
          <a:p>
            <a:pPr algn="ctr"/>
            <a:r>
              <a:rPr lang="en-US" sz="3200" dirty="0">
                <a:latin typeface="Times" pitchFamily="2" charset="0"/>
              </a:rPr>
              <a:t>Diversity, Equity, &amp; Inclusion in STEM: </a:t>
            </a:r>
          </a:p>
          <a:p>
            <a:pPr algn="ctr"/>
            <a:r>
              <a:rPr lang="en-US" sz="3200" dirty="0">
                <a:latin typeface="Times" pitchFamily="2" charset="0"/>
              </a:rPr>
              <a:t>The Science Behind Bias seminar</a:t>
            </a:r>
          </a:p>
          <a:p>
            <a:pPr algn="ctr"/>
            <a:r>
              <a:rPr lang="en-US" sz="3200" dirty="0">
                <a:latin typeface="Times" pitchFamily="2" charset="0"/>
              </a:rPr>
              <a:t>ENTOM 4040</a:t>
            </a:r>
          </a:p>
        </p:txBody>
      </p:sp>
      <p:sp>
        <p:nvSpPr>
          <p:cNvPr id="6" name="TextBox 5"/>
          <p:cNvSpPr txBox="1"/>
          <p:nvPr/>
        </p:nvSpPr>
        <p:spPr>
          <a:xfrm>
            <a:off x="3722249" y="5602678"/>
            <a:ext cx="1699504" cy="707886"/>
          </a:xfrm>
          <a:prstGeom prst="rect">
            <a:avLst/>
          </a:prstGeom>
          <a:noFill/>
        </p:spPr>
        <p:txBody>
          <a:bodyPr wrap="none" rtlCol="0">
            <a:spAutoFit/>
          </a:bodyPr>
          <a:lstStyle/>
          <a:p>
            <a:pPr algn="ctr"/>
            <a:r>
              <a:rPr lang="en-US" sz="2000" dirty="0">
                <a:latin typeface="Times"/>
                <a:cs typeface="Times"/>
              </a:rPr>
              <a:t>Corrie Moreau</a:t>
            </a:r>
          </a:p>
          <a:p>
            <a:pPr algn="ctr"/>
            <a:r>
              <a:rPr lang="en-US" sz="2000" dirty="0">
                <a:latin typeface="Times"/>
                <a:cs typeface="Times"/>
              </a:rPr>
              <a:t>Stella Hein</a:t>
            </a:r>
            <a:endParaRPr lang="en-US" sz="2000" dirty="0">
              <a:solidFill>
                <a:srgbClr val="000000"/>
              </a:solidFill>
              <a:latin typeface="Times"/>
              <a:cs typeface="Times"/>
            </a:endParaRPr>
          </a:p>
        </p:txBody>
      </p:sp>
      <p:pic>
        <p:nvPicPr>
          <p:cNvPr id="4" name="Picture 3" descr="A picture containing room, table&#10;&#10;Description automatically generated">
            <a:extLst>
              <a:ext uri="{FF2B5EF4-FFF2-40B4-BE49-F238E27FC236}">
                <a16:creationId xmlns:a16="http://schemas.microsoft.com/office/drawing/2014/main" id="{288D0974-3664-EE4E-8898-BA271D892C29}"/>
              </a:ext>
            </a:extLst>
          </p:cNvPr>
          <p:cNvPicPr>
            <a:picLocks noChangeAspect="1"/>
          </p:cNvPicPr>
          <p:nvPr/>
        </p:nvPicPr>
        <p:blipFill>
          <a:blip r:embed="rId3"/>
          <a:stretch>
            <a:fillRect/>
          </a:stretch>
        </p:blipFill>
        <p:spPr>
          <a:xfrm>
            <a:off x="1808921" y="2385036"/>
            <a:ext cx="5755861" cy="3012234"/>
          </a:xfrm>
          <a:prstGeom prst="rect">
            <a:avLst/>
          </a:prstGeom>
        </p:spPr>
      </p:pic>
      <p:sp>
        <p:nvSpPr>
          <p:cNvPr id="7" name="TextBox 6"/>
          <p:cNvSpPr txBox="1"/>
          <p:nvPr/>
        </p:nvSpPr>
        <p:spPr>
          <a:xfrm>
            <a:off x="3055313" y="5138528"/>
            <a:ext cx="3195105" cy="246221"/>
          </a:xfrm>
          <a:prstGeom prst="rect">
            <a:avLst/>
          </a:prstGeom>
          <a:noFill/>
        </p:spPr>
        <p:txBody>
          <a:bodyPr wrap="none" rtlCol="0">
            <a:spAutoFit/>
          </a:bodyPr>
          <a:lstStyle/>
          <a:p>
            <a:r>
              <a:rPr lang="en-US" sz="1000" dirty="0">
                <a:latin typeface="Times" pitchFamily="2" charset="0"/>
                <a:cs typeface="Times"/>
              </a:rPr>
              <a:t>Image from </a:t>
            </a:r>
            <a:r>
              <a:rPr lang="en-US" sz="1000" dirty="0">
                <a:latin typeface="Times" pitchFamily="2" charset="0"/>
                <a:hlinkClick r:id="rId4">
                  <a:extLst>
                    <a:ext uri="{A12FA001-AC4F-418D-AE19-62706E023703}">
                      <ahyp:hlinkClr xmlns:ahyp="http://schemas.microsoft.com/office/drawing/2018/hyperlinkcolor" val="tx"/>
                    </a:ext>
                  </a:extLst>
                </a:hlinkClick>
              </a:rPr>
              <a:t>https://www.elmhurst.edu/blog/stem-teachers/</a:t>
            </a:r>
            <a:endParaRPr lang="en-US" sz="1000" dirty="0">
              <a:latin typeface="Times" pitchFamily="2" charset="0"/>
              <a:cs typeface="Times"/>
            </a:endParaRPr>
          </a:p>
        </p:txBody>
      </p:sp>
    </p:spTree>
    <p:extLst>
      <p:ext uri="{BB962C8B-B14F-4D97-AF65-F5344CB8AC3E}">
        <p14:creationId xmlns:p14="http://schemas.microsoft.com/office/powerpoint/2010/main" val="194379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3308085" cy="523220"/>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txBody>
          <a:bodyPr wrap="none">
            <a:spAutoFit/>
          </a:bodyPr>
          <a:lstStyle/>
          <a:p>
            <a:r>
              <a:rPr lang="en-US" sz="2800" dirty="0">
                <a:solidFill>
                  <a:srgbClr val="000000"/>
                </a:solidFill>
                <a:latin typeface="Times" charset="0"/>
              </a:rPr>
              <a:t>Know Your Privilege</a:t>
            </a:r>
          </a:p>
        </p:txBody>
      </p:sp>
      <p:sp>
        <p:nvSpPr>
          <p:cNvPr id="4" name="TextBox 3"/>
          <p:cNvSpPr txBox="1"/>
          <p:nvPr/>
        </p:nvSpPr>
        <p:spPr>
          <a:xfrm>
            <a:off x="371132" y="1910048"/>
            <a:ext cx="8422208" cy="4247317"/>
          </a:xfrm>
          <a:prstGeom prst="rect">
            <a:avLst/>
          </a:prstGeom>
          <a:noFill/>
        </p:spPr>
        <p:txBody>
          <a:bodyPr wrap="square" rtlCol="0" anchor="t">
            <a:spAutoFit/>
          </a:bodyPr>
          <a:lstStyle/>
          <a:p>
            <a:r>
              <a:rPr lang="en-US" b="1" dirty="0">
                <a:latin typeface="Times"/>
                <a:cs typeface="Times"/>
              </a:rPr>
              <a:t>Privilege</a:t>
            </a:r>
            <a:r>
              <a:rPr lang="en-US" dirty="0">
                <a:latin typeface="Times"/>
                <a:cs typeface="Times"/>
              </a:rPr>
              <a:t> is considering how the advantage you’ve had in life are contributing to your opinions and actions, and how the lack of disadvantages in certain areas is keeping you from fully understanding the struggles others are facing and you may be contributing to those struggles.  </a:t>
            </a:r>
            <a:endParaRPr lang="en-US" i="1" dirty="0">
              <a:latin typeface="Times" pitchFamily="2" charset="0"/>
            </a:endParaRPr>
          </a:p>
          <a:p>
            <a:endParaRPr lang="en-US" dirty="0">
              <a:latin typeface="Times" pitchFamily="2" charset="0"/>
              <a:cs typeface="Times"/>
            </a:endParaRPr>
          </a:p>
          <a:p>
            <a:r>
              <a:rPr lang="en-US" i="1" dirty="0">
                <a:latin typeface="Times"/>
                <a:cs typeface="Times"/>
              </a:rPr>
              <a:t>Moment of reflection: </a:t>
            </a:r>
            <a:endParaRPr lang="en-US" dirty="0">
              <a:latin typeface="Times" pitchFamily="2" charset="0"/>
              <a:cs typeface="Times"/>
            </a:endParaRPr>
          </a:p>
          <a:p>
            <a:pPr marL="285750" indent="-285750">
              <a:buFontTx/>
              <a:buChar char="-"/>
            </a:pPr>
            <a:r>
              <a:rPr lang="en-US" i="1" dirty="0">
                <a:latin typeface="Times"/>
                <a:cs typeface="Times"/>
              </a:rPr>
              <a:t>What aspects of your identity gives you privilege?</a:t>
            </a:r>
          </a:p>
          <a:p>
            <a:pPr marL="285750" indent="-285750">
              <a:buFontTx/>
              <a:buChar char="-"/>
            </a:pPr>
            <a:r>
              <a:rPr lang="en-US" i="1" dirty="0">
                <a:latin typeface="Times"/>
                <a:cs typeface="Times"/>
              </a:rPr>
              <a:t>For example here is my (Corrie) privilege:</a:t>
            </a:r>
          </a:p>
          <a:p>
            <a:pPr marL="742950" lvl="1" indent="-285750">
              <a:buFontTx/>
              <a:buChar char="-"/>
            </a:pPr>
            <a:r>
              <a:rPr lang="en-US" i="1" dirty="0">
                <a:latin typeface="Times" pitchFamily="2" charset="0"/>
                <a:cs typeface="Times"/>
              </a:rPr>
              <a:t>Caucasian/white</a:t>
            </a:r>
          </a:p>
          <a:p>
            <a:pPr marL="742950" lvl="1" indent="-285750">
              <a:buFontTx/>
              <a:buChar char="-"/>
            </a:pPr>
            <a:r>
              <a:rPr lang="en-US" i="1" dirty="0">
                <a:latin typeface="Times" pitchFamily="2" charset="0"/>
                <a:cs typeface="Times"/>
              </a:rPr>
              <a:t>Able-bodied</a:t>
            </a:r>
          </a:p>
          <a:p>
            <a:pPr marL="742950" lvl="1" indent="-285750">
              <a:buFontTx/>
              <a:buChar char="-"/>
            </a:pPr>
            <a:r>
              <a:rPr lang="en-US" i="1" dirty="0">
                <a:latin typeface="Times" pitchFamily="2" charset="0"/>
                <a:cs typeface="Times"/>
              </a:rPr>
              <a:t>Cis</a:t>
            </a:r>
          </a:p>
          <a:p>
            <a:pPr marL="742950" lvl="1" indent="-285750">
              <a:buFontTx/>
              <a:buChar char="-"/>
            </a:pPr>
            <a:r>
              <a:rPr lang="en-US" i="1" dirty="0">
                <a:latin typeface="Times" pitchFamily="2" charset="0"/>
                <a:cs typeface="Times"/>
              </a:rPr>
              <a:t>Heterosexual/straight</a:t>
            </a:r>
          </a:p>
          <a:p>
            <a:pPr marL="742950" lvl="1" indent="-285750">
              <a:buFontTx/>
              <a:buChar char="-"/>
            </a:pPr>
            <a:r>
              <a:rPr lang="en-US" i="1">
                <a:latin typeface="Times" pitchFamily="2" charset="0"/>
                <a:cs typeface="Times"/>
              </a:rPr>
              <a:t>Not currently economically </a:t>
            </a:r>
            <a:r>
              <a:rPr lang="en-US" i="1" dirty="0">
                <a:latin typeface="Times" pitchFamily="2" charset="0"/>
                <a:cs typeface="Times"/>
              </a:rPr>
              <a:t>disadvantaged</a:t>
            </a:r>
          </a:p>
          <a:p>
            <a:endParaRPr lang="en-US" dirty="0">
              <a:latin typeface="Times" pitchFamily="2" charset="0"/>
            </a:endParaRPr>
          </a:p>
          <a:p>
            <a:r>
              <a:rPr lang="en-US" b="1" dirty="0">
                <a:latin typeface="Times" pitchFamily="2" charset="0"/>
              </a:rPr>
              <a:t>Try very hard to not make this a moment to list all the ways you are marginalized.</a:t>
            </a:r>
            <a:endParaRPr lang="en-US" sz="2000" dirty="0">
              <a:latin typeface="Times" pitchFamily="2" charset="0"/>
              <a:cs typeface="Times"/>
            </a:endParaRPr>
          </a:p>
        </p:txBody>
      </p:sp>
      <p:sp>
        <p:nvSpPr>
          <p:cNvPr id="12" name="TextBox 11"/>
          <p:cNvSpPr txBox="1"/>
          <p:nvPr/>
        </p:nvSpPr>
        <p:spPr>
          <a:xfrm>
            <a:off x="2811301" y="6198603"/>
            <a:ext cx="3541870" cy="246221"/>
          </a:xfrm>
          <a:prstGeom prst="rect">
            <a:avLst/>
          </a:prstGeom>
          <a:noFill/>
        </p:spPr>
        <p:txBody>
          <a:bodyPr wrap="square" rtlCol="0">
            <a:spAutoFit/>
          </a:bodyPr>
          <a:lstStyle/>
          <a:p>
            <a:pPr algn="ctr"/>
            <a:r>
              <a:rPr lang="en-US" sz="1000" dirty="0">
                <a:latin typeface="Times"/>
                <a:cs typeface="Times"/>
              </a:rPr>
              <a:t>Adapted from ”So you want to talk about race</a:t>
            </a:r>
            <a:r>
              <a:rPr lang="en-US" sz="1000" dirty="0">
                <a:latin typeface="Times"/>
                <a:cs typeface="Times"/>
                <a:sym typeface="Wingdings" pitchFamily="2" charset="2"/>
              </a:rPr>
              <a:t>” by </a:t>
            </a:r>
            <a:r>
              <a:rPr lang="en-US" sz="1000" dirty="0" err="1">
                <a:latin typeface="Times"/>
                <a:cs typeface="Times"/>
                <a:sym typeface="Wingdings" pitchFamily="2" charset="2"/>
              </a:rPr>
              <a:t>Ijeoma</a:t>
            </a:r>
            <a:r>
              <a:rPr lang="en-US" sz="1000" dirty="0">
                <a:latin typeface="Times"/>
                <a:cs typeface="Times"/>
                <a:sym typeface="Wingdings" pitchFamily="2" charset="2"/>
              </a:rPr>
              <a:t> Oluo</a:t>
            </a:r>
            <a:endParaRPr lang="en-US" sz="1000" dirty="0">
              <a:latin typeface="Times"/>
              <a:cs typeface="Times"/>
            </a:endParaRP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20336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3308085" cy="52322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Know Your Privilege</a:t>
            </a: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pic>
        <p:nvPicPr>
          <p:cNvPr id="2" name="Online Media 1" descr="John Amaechi on Privilege">
            <a:hlinkClick r:id="" action="ppaction://media"/>
            <a:extLst>
              <a:ext uri="{FF2B5EF4-FFF2-40B4-BE49-F238E27FC236}">
                <a16:creationId xmlns:a16="http://schemas.microsoft.com/office/drawing/2014/main" id="{F1E8DC15-3AF6-4B08-8DE7-D2BB59F7E6EE}"/>
              </a:ext>
            </a:extLst>
          </p:cNvPr>
          <p:cNvPicPr>
            <a:picLocks noRot="1" noChangeAspect="1"/>
          </p:cNvPicPr>
          <p:nvPr>
            <a:videoFile r:link="rId1"/>
          </p:nvPr>
        </p:nvPicPr>
        <p:blipFill>
          <a:blip r:embed="rId5"/>
          <a:stretch>
            <a:fillRect/>
          </a:stretch>
        </p:blipFill>
        <p:spPr>
          <a:xfrm>
            <a:off x="909103" y="1724323"/>
            <a:ext cx="7612168" cy="4300875"/>
          </a:xfrm>
          <a:prstGeom prst="rect">
            <a:avLst/>
          </a:prstGeom>
        </p:spPr>
      </p:pic>
      <p:sp>
        <p:nvSpPr>
          <p:cNvPr id="3" name="TextBox 2">
            <a:extLst>
              <a:ext uri="{FF2B5EF4-FFF2-40B4-BE49-F238E27FC236}">
                <a16:creationId xmlns:a16="http://schemas.microsoft.com/office/drawing/2014/main" id="{59DC33CD-DCB0-38A0-053D-371241267F62}"/>
              </a:ext>
            </a:extLst>
          </p:cNvPr>
          <p:cNvSpPr txBox="1"/>
          <p:nvPr/>
        </p:nvSpPr>
        <p:spPr>
          <a:xfrm>
            <a:off x="1071260" y="6061802"/>
            <a:ext cx="7287854" cy="738664"/>
          </a:xfrm>
          <a:prstGeom prst="rect">
            <a:avLst/>
          </a:prstGeom>
          <a:noFill/>
        </p:spPr>
        <p:txBody>
          <a:bodyPr wrap="square" rtlCol="0">
            <a:spAutoFit/>
          </a:bodyPr>
          <a:lstStyle/>
          <a:p>
            <a:pPr algn="ctr"/>
            <a:r>
              <a:rPr lang="en-US" sz="1400" i="0" dirty="0">
                <a:effectLst/>
                <a:latin typeface="Times New Roman" panose="02020603050405020304" pitchFamily="18" charset="0"/>
                <a:cs typeface="Times New Roman" panose="02020603050405020304" pitchFamily="18" charset="0"/>
              </a:rPr>
              <a:t>Dr. John Amaechi is an English-American psychologist, consultant and former professional basketball player. In February 2007, Amaechi became the first former NBA player to publicly come out as gay. </a:t>
            </a:r>
          </a:p>
        </p:txBody>
      </p:sp>
    </p:spTree>
    <p:extLst>
      <p:ext uri="{BB962C8B-B14F-4D97-AF65-F5344CB8AC3E}">
        <p14:creationId xmlns:p14="http://schemas.microsoft.com/office/powerpoint/2010/main" val="36377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216994" y="1163360"/>
            <a:ext cx="3254417" cy="52322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pPr algn="ctr"/>
            <a:r>
              <a:rPr lang="en-US" sz="2800" dirty="0">
                <a:solidFill>
                  <a:srgbClr val="000000"/>
                </a:solidFill>
                <a:latin typeface="Times" charset="0"/>
              </a:rPr>
              <a:t>Levels of Oppression</a:t>
            </a:r>
          </a:p>
        </p:txBody>
      </p:sp>
      <p:sp>
        <p:nvSpPr>
          <p:cNvPr id="12" name="TextBox 11"/>
          <p:cNvSpPr txBox="1"/>
          <p:nvPr/>
        </p:nvSpPr>
        <p:spPr>
          <a:xfrm>
            <a:off x="5482722" y="6323385"/>
            <a:ext cx="3541870" cy="246221"/>
          </a:xfrm>
          <a:prstGeom prst="rect">
            <a:avLst/>
          </a:prstGeom>
          <a:noFill/>
        </p:spPr>
        <p:txBody>
          <a:bodyPr wrap="square" rtlCol="0">
            <a:spAutoFit/>
          </a:bodyPr>
          <a:lstStyle/>
          <a:p>
            <a:pPr algn="ctr"/>
            <a:r>
              <a:rPr lang="en-US" sz="1000" dirty="0">
                <a:latin typeface="Times"/>
                <a:cs typeface="Times"/>
              </a:rPr>
              <a:t>Adapted from: </a:t>
            </a:r>
            <a:r>
              <a:rPr lang="en-US" sz="1000" dirty="0" err="1">
                <a:latin typeface="Times"/>
                <a:cs typeface="Times"/>
              </a:rPr>
              <a:t>www.multiculturalresourcecenter.org</a:t>
            </a:r>
            <a:endParaRPr lang="en-US" sz="1000" dirty="0">
              <a:latin typeface="Times"/>
              <a:cs typeface="Times"/>
            </a:endParaRP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grpSp>
        <p:nvGrpSpPr>
          <p:cNvPr id="25" name="Group 24">
            <a:extLst>
              <a:ext uri="{FF2B5EF4-FFF2-40B4-BE49-F238E27FC236}">
                <a16:creationId xmlns:a16="http://schemas.microsoft.com/office/drawing/2014/main" id="{39F1AEE2-67F5-A641-9B53-6319C85A7679}"/>
              </a:ext>
            </a:extLst>
          </p:cNvPr>
          <p:cNvGrpSpPr/>
          <p:nvPr/>
        </p:nvGrpSpPr>
        <p:grpSpPr>
          <a:xfrm>
            <a:off x="76200" y="1920592"/>
            <a:ext cx="5406522" cy="4418539"/>
            <a:chOff x="1302027" y="1761429"/>
            <a:chExt cx="6323686" cy="4418539"/>
          </a:xfrm>
        </p:grpSpPr>
        <p:sp>
          <p:nvSpPr>
            <p:cNvPr id="2" name="Triangle 1">
              <a:extLst>
                <a:ext uri="{FF2B5EF4-FFF2-40B4-BE49-F238E27FC236}">
                  <a16:creationId xmlns:a16="http://schemas.microsoft.com/office/drawing/2014/main" id="{750B7A58-E8DB-C34C-9080-BAFE7DD5FC5A}"/>
                </a:ext>
              </a:extLst>
            </p:cNvPr>
            <p:cNvSpPr/>
            <p:nvPr/>
          </p:nvSpPr>
          <p:spPr>
            <a:xfrm>
              <a:off x="1302027" y="1761429"/>
              <a:ext cx="6323686" cy="4418539"/>
            </a:xfrm>
            <a:prstGeom prs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9F6C233-8F30-FF41-AB95-1617F7D59BA6}"/>
                </a:ext>
              </a:extLst>
            </p:cNvPr>
            <p:cNvCxnSpPr>
              <a:cxnSpLocks/>
            </p:cNvCxnSpPr>
            <p:nvPr/>
          </p:nvCxnSpPr>
          <p:spPr>
            <a:xfrm>
              <a:off x="3441700" y="3187700"/>
              <a:ext cx="20446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DA2379-02A4-AF4A-992F-B6428DB1E1F6}"/>
                </a:ext>
              </a:extLst>
            </p:cNvPr>
            <p:cNvCxnSpPr>
              <a:cxnSpLocks/>
            </p:cNvCxnSpPr>
            <p:nvPr/>
          </p:nvCxnSpPr>
          <p:spPr>
            <a:xfrm>
              <a:off x="2749550" y="4152900"/>
              <a:ext cx="34353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EF423B3-80D1-9645-8A23-73F04737A3E6}"/>
                </a:ext>
              </a:extLst>
            </p:cNvPr>
            <p:cNvCxnSpPr>
              <a:cxnSpLocks/>
            </p:cNvCxnSpPr>
            <p:nvPr/>
          </p:nvCxnSpPr>
          <p:spPr>
            <a:xfrm>
              <a:off x="1956549" y="5264150"/>
              <a:ext cx="50094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ADC42AB-B5E7-A94E-9616-70AC161DDC99}"/>
                </a:ext>
              </a:extLst>
            </p:cNvPr>
            <p:cNvSpPr txBox="1"/>
            <p:nvPr/>
          </p:nvSpPr>
          <p:spPr>
            <a:xfrm>
              <a:off x="3632713" y="2531794"/>
              <a:ext cx="1657072" cy="584775"/>
            </a:xfrm>
            <a:prstGeom prst="rect">
              <a:avLst/>
            </a:prstGeom>
            <a:noFill/>
          </p:spPr>
          <p:txBody>
            <a:bodyPr wrap="square" rtlCol="0">
              <a:spAutoFit/>
            </a:bodyPr>
            <a:lstStyle/>
            <a:p>
              <a:pPr algn="ctr"/>
              <a:r>
                <a:rPr lang="en-US" sz="1600" b="1" dirty="0">
                  <a:latin typeface="Times" pitchFamily="2" charset="0"/>
                </a:rPr>
                <a:t>Individual/</a:t>
              </a:r>
            </a:p>
            <a:p>
              <a:pPr algn="ctr"/>
              <a:r>
                <a:rPr lang="en-US" sz="1600" b="1" dirty="0">
                  <a:latin typeface="Times" pitchFamily="2" charset="0"/>
                </a:rPr>
                <a:t>Interpersonal</a:t>
              </a:r>
              <a:endParaRPr lang="en-US" sz="1600" dirty="0"/>
            </a:p>
          </p:txBody>
        </p:sp>
        <p:sp>
          <p:nvSpPr>
            <p:cNvPr id="21" name="TextBox 20">
              <a:extLst>
                <a:ext uri="{FF2B5EF4-FFF2-40B4-BE49-F238E27FC236}">
                  <a16:creationId xmlns:a16="http://schemas.microsoft.com/office/drawing/2014/main" id="{61C014BF-123D-7E45-B141-4D066BA67E19}"/>
                </a:ext>
              </a:extLst>
            </p:cNvPr>
            <p:cNvSpPr txBox="1"/>
            <p:nvPr/>
          </p:nvSpPr>
          <p:spPr>
            <a:xfrm>
              <a:off x="3317165" y="3347135"/>
              <a:ext cx="2288168" cy="584775"/>
            </a:xfrm>
            <a:prstGeom prst="rect">
              <a:avLst/>
            </a:prstGeom>
            <a:noFill/>
          </p:spPr>
          <p:txBody>
            <a:bodyPr wrap="square" rtlCol="0">
              <a:spAutoFit/>
            </a:bodyPr>
            <a:lstStyle/>
            <a:p>
              <a:pPr algn="ctr"/>
              <a:r>
                <a:rPr lang="en-US" sz="1600" b="1" dirty="0">
                  <a:latin typeface="Times" pitchFamily="2" charset="0"/>
                </a:rPr>
                <a:t>Internalized Supremacy/Racism</a:t>
              </a:r>
              <a:endParaRPr lang="en-US" sz="1600" dirty="0"/>
            </a:p>
          </p:txBody>
        </p:sp>
        <p:sp>
          <p:nvSpPr>
            <p:cNvPr id="23" name="TextBox 22">
              <a:extLst>
                <a:ext uri="{FF2B5EF4-FFF2-40B4-BE49-F238E27FC236}">
                  <a16:creationId xmlns:a16="http://schemas.microsoft.com/office/drawing/2014/main" id="{07B0E563-490E-2841-B10E-53A41B40EF38}"/>
                </a:ext>
              </a:extLst>
            </p:cNvPr>
            <p:cNvSpPr txBox="1"/>
            <p:nvPr/>
          </p:nvSpPr>
          <p:spPr>
            <a:xfrm>
              <a:off x="3317165" y="4439891"/>
              <a:ext cx="2288168" cy="584775"/>
            </a:xfrm>
            <a:prstGeom prst="rect">
              <a:avLst/>
            </a:prstGeom>
            <a:noFill/>
          </p:spPr>
          <p:txBody>
            <a:bodyPr wrap="square" rtlCol="0">
              <a:spAutoFit/>
            </a:bodyPr>
            <a:lstStyle/>
            <a:p>
              <a:pPr algn="ctr"/>
              <a:r>
                <a:rPr lang="en-US" sz="1600" b="1" dirty="0">
                  <a:latin typeface="Times" pitchFamily="2" charset="0"/>
                </a:rPr>
                <a:t>Organizational and Institutional</a:t>
              </a:r>
              <a:endParaRPr lang="en-US" sz="1600" dirty="0"/>
            </a:p>
          </p:txBody>
        </p:sp>
        <p:sp>
          <p:nvSpPr>
            <p:cNvPr id="24" name="TextBox 23">
              <a:extLst>
                <a:ext uri="{FF2B5EF4-FFF2-40B4-BE49-F238E27FC236}">
                  <a16:creationId xmlns:a16="http://schemas.microsoft.com/office/drawing/2014/main" id="{C87B690C-05AB-CE48-A14B-4679BBC77FC4}"/>
                </a:ext>
              </a:extLst>
            </p:cNvPr>
            <p:cNvSpPr txBox="1"/>
            <p:nvPr/>
          </p:nvSpPr>
          <p:spPr>
            <a:xfrm>
              <a:off x="3317165" y="5537393"/>
              <a:ext cx="2288168" cy="338554"/>
            </a:xfrm>
            <a:prstGeom prst="rect">
              <a:avLst/>
            </a:prstGeom>
            <a:noFill/>
          </p:spPr>
          <p:txBody>
            <a:bodyPr wrap="square" rtlCol="0">
              <a:spAutoFit/>
            </a:bodyPr>
            <a:lstStyle/>
            <a:p>
              <a:pPr algn="ctr"/>
              <a:r>
                <a:rPr lang="en-US" sz="1600" b="1" dirty="0">
                  <a:latin typeface="Times" pitchFamily="2" charset="0"/>
                </a:rPr>
                <a:t>Systemic/Structural</a:t>
              </a:r>
              <a:endParaRPr lang="en-US" sz="1600" dirty="0"/>
            </a:p>
          </p:txBody>
        </p:sp>
      </p:grpSp>
      <p:sp>
        <p:nvSpPr>
          <p:cNvPr id="4" name="TextBox 3"/>
          <p:cNvSpPr txBox="1"/>
          <p:nvPr/>
        </p:nvSpPr>
        <p:spPr>
          <a:xfrm>
            <a:off x="5394900" y="2209650"/>
            <a:ext cx="3723919" cy="3970318"/>
          </a:xfrm>
          <a:prstGeom prst="rect">
            <a:avLst/>
          </a:prstGeom>
          <a:noFill/>
        </p:spPr>
        <p:txBody>
          <a:bodyPr wrap="square" rtlCol="0">
            <a:spAutoFit/>
          </a:bodyPr>
          <a:lstStyle/>
          <a:p>
            <a:r>
              <a:rPr lang="en-US" sz="1200" b="1" dirty="0">
                <a:latin typeface="Times" pitchFamily="2" charset="0"/>
              </a:rPr>
              <a:t>Individual/Interpersonal: </a:t>
            </a:r>
            <a:r>
              <a:rPr lang="en-US" sz="1200" dirty="0">
                <a:latin typeface="Times" pitchFamily="2" charset="0"/>
              </a:rPr>
              <a:t>​Individual oppression refers to an individual’s biased assumptions, beliefs or behaviors; can be conscious or unconscious. Interpersonal oppression occurs between individuals. </a:t>
            </a:r>
          </a:p>
          <a:p>
            <a:endParaRPr lang="en-US" sz="1200" dirty="0">
              <a:latin typeface="Times" pitchFamily="2" charset="0"/>
            </a:endParaRPr>
          </a:p>
          <a:p>
            <a:r>
              <a:rPr lang="en-US" sz="1200" b="1" dirty="0">
                <a:latin typeface="Times" pitchFamily="2" charset="0"/>
              </a:rPr>
              <a:t>Internalized Supremacy/Racism: </a:t>
            </a:r>
            <a:r>
              <a:rPr lang="en-US" sz="1200" dirty="0">
                <a:latin typeface="Times" pitchFamily="2" charset="0"/>
              </a:rPr>
              <a:t>​Internalized supremacy/oppression is the personal conscious or subconscious acceptance of the dominant society’s biased/racist views and stereotypes. </a:t>
            </a:r>
          </a:p>
          <a:p>
            <a:endParaRPr lang="en-US" sz="1200" dirty="0">
              <a:latin typeface="Times" pitchFamily="2" charset="0"/>
            </a:endParaRPr>
          </a:p>
          <a:p>
            <a:r>
              <a:rPr lang="en-US" sz="1200" b="1" dirty="0">
                <a:latin typeface="Times" pitchFamily="2" charset="0"/>
              </a:rPr>
              <a:t>Organizational and Institutional: </a:t>
            </a:r>
            <a:r>
              <a:rPr lang="en-US" sz="1200" dirty="0">
                <a:latin typeface="Times" pitchFamily="2" charset="0"/>
              </a:rPr>
              <a:t>​Institutional oppression refers specifically to the ways in which institutional policies and practices create different outcomes for different marginalized groups. </a:t>
            </a:r>
          </a:p>
          <a:p>
            <a:endParaRPr lang="en-US" sz="1200" dirty="0">
              <a:latin typeface="Times" pitchFamily="2" charset="0"/>
            </a:endParaRPr>
          </a:p>
          <a:p>
            <a:r>
              <a:rPr lang="en-US" sz="1200" b="1" dirty="0">
                <a:latin typeface="Times" pitchFamily="2" charset="0"/>
              </a:rPr>
              <a:t>Systemic/Structural: </a:t>
            </a:r>
            <a:r>
              <a:rPr lang="en-US" sz="1200" dirty="0">
                <a:latin typeface="Times" pitchFamily="2" charset="0"/>
              </a:rPr>
              <a:t>​Structural Oppression/Racism in the U.S. is the normalization and legitimization of an array of dynamics – historical, cultural, institutional and interpersonal – that routinely advantage whites (and males) while producing cumulative and chronic adverse outcomes for marginalized groups. ​</a:t>
            </a:r>
            <a:endParaRPr lang="en-US" sz="1200" dirty="0">
              <a:effectLst/>
              <a:latin typeface="Times" pitchFamily="2" charset="0"/>
            </a:endParaRPr>
          </a:p>
        </p:txBody>
      </p:sp>
    </p:spTree>
    <p:extLst>
      <p:ext uri="{BB962C8B-B14F-4D97-AF65-F5344CB8AC3E}">
        <p14:creationId xmlns:p14="http://schemas.microsoft.com/office/powerpoint/2010/main" val="29412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97885" y="1030850"/>
            <a:ext cx="2513830" cy="52322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Intersectionality</a:t>
            </a:r>
          </a:p>
        </p:txBody>
      </p:sp>
      <p:sp>
        <p:nvSpPr>
          <p:cNvPr id="12" name="TextBox 11"/>
          <p:cNvSpPr txBox="1"/>
          <p:nvPr/>
        </p:nvSpPr>
        <p:spPr>
          <a:xfrm>
            <a:off x="1071260" y="5989884"/>
            <a:ext cx="7287854" cy="523220"/>
          </a:xfrm>
          <a:prstGeom prst="rect">
            <a:avLst/>
          </a:prstGeom>
          <a:noFill/>
        </p:spPr>
        <p:txBody>
          <a:bodyPr wrap="square" rtlCol="0">
            <a:spAutoFit/>
          </a:bodyPr>
          <a:lstStyle/>
          <a:p>
            <a:pPr algn="ctr"/>
            <a:r>
              <a:rPr lang="en-US" sz="1400" dirty="0">
                <a:latin typeface="Times" pitchFamily="2" charset="0"/>
              </a:rPr>
              <a:t>Professor </a:t>
            </a:r>
            <a:r>
              <a:rPr lang="en-US" sz="1400" dirty="0" err="1">
                <a:latin typeface="Times" pitchFamily="2" charset="0"/>
              </a:rPr>
              <a:t>Kimberlé</a:t>
            </a:r>
            <a:r>
              <a:rPr lang="en-US" sz="1400" dirty="0">
                <a:latin typeface="Times" pitchFamily="2" charset="0"/>
              </a:rPr>
              <a:t> Crenshaw coined the word “intersectionality” in 1989 to describe how race, class, gender, and other individual characteristics “intersect” with one another and overlap.</a:t>
            </a:r>
            <a:endParaRPr lang="en-US" sz="1400" dirty="0">
              <a:latin typeface="Times" pitchFamily="2" charset="0"/>
              <a:cs typeface="Times"/>
            </a:endParaRP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pic>
        <p:nvPicPr>
          <p:cNvPr id="2" name="Online Media 1" descr="Kimberlé Crenshaw: What is Intersectionality?">
            <a:hlinkClick r:id="" action="ppaction://media"/>
            <a:extLst>
              <a:ext uri="{FF2B5EF4-FFF2-40B4-BE49-F238E27FC236}">
                <a16:creationId xmlns:a16="http://schemas.microsoft.com/office/drawing/2014/main" id="{1F94A070-B980-D44F-994D-92EAB3C620E5}"/>
              </a:ext>
            </a:extLst>
          </p:cNvPr>
          <p:cNvPicPr>
            <a:picLocks noRot="1" noChangeAspect="1"/>
          </p:cNvPicPr>
          <p:nvPr>
            <a:videoFile r:link="rId1"/>
          </p:nvPr>
        </p:nvPicPr>
        <p:blipFill>
          <a:blip r:embed="rId5"/>
          <a:stretch>
            <a:fillRect/>
          </a:stretch>
        </p:blipFill>
        <p:spPr>
          <a:xfrm>
            <a:off x="1071260" y="1722268"/>
            <a:ext cx="7287854" cy="4099418"/>
          </a:xfrm>
          <a:prstGeom prst="rect">
            <a:avLst/>
          </a:prstGeom>
        </p:spPr>
      </p:pic>
    </p:spTree>
    <p:extLst>
      <p:ext uri="{BB962C8B-B14F-4D97-AF65-F5344CB8AC3E}">
        <p14:creationId xmlns:p14="http://schemas.microsoft.com/office/powerpoint/2010/main" val="346297227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2735044" cy="52322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Microaggressions</a:t>
            </a:r>
          </a:p>
        </p:txBody>
      </p:sp>
      <p:sp>
        <p:nvSpPr>
          <p:cNvPr id="4" name="TextBox 3"/>
          <p:cNvSpPr txBox="1"/>
          <p:nvPr/>
        </p:nvSpPr>
        <p:spPr>
          <a:xfrm>
            <a:off x="1156324" y="1921971"/>
            <a:ext cx="7600051" cy="3477875"/>
          </a:xfrm>
          <a:prstGeom prst="rect">
            <a:avLst/>
          </a:prstGeom>
          <a:noFill/>
        </p:spPr>
        <p:txBody>
          <a:bodyPr wrap="square" rtlCol="0" anchor="t">
            <a:spAutoFit/>
          </a:bodyPr>
          <a:lstStyle/>
          <a:p>
            <a:r>
              <a:rPr lang="en-US" sz="2000" b="1" dirty="0">
                <a:latin typeface="Times" pitchFamily="2" charset="0"/>
              </a:rPr>
              <a:t>Microaggressions:</a:t>
            </a:r>
          </a:p>
          <a:p>
            <a:endParaRPr lang="en-US" sz="2000" dirty="0">
              <a:latin typeface="Times" pitchFamily="2" charset="0"/>
            </a:endParaRPr>
          </a:p>
          <a:p>
            <a:pPr marL="285750" indent="-285750">
              <a:buFont typeface="Arial" panose="020B0604020202020204" pitchFamily="34" charset="0"/>
              <a:buChar char="•"/>
            </a:pPr>
            <a:r>
              <a:rPr lang="en-US" sz="2000" dirty="0">
                <a:latin typeface="Times" pitchFamily="2" charset="0"/>
              </a:rPr>
              <a:t> Are small and can be easily explained away</a:t>
            </a:r>
          </a:p>
          <a:p>
            <a:pPr marL="342900" indent="-342900">
              <a:buFont typeface="Arial" panose="020B0604020202020204" pitchFamily="34" charset="0"/>
              <a:buChar char="•"/>
            </a:pPr>
            <a:r>
              <a:rPr lang="en-US" sz="2000" dirty="0">
                <a:latin typeface="Times" pitchFamily="2" charset="0"/>
                <a:cs typeface="Times"/>
              </a:rPr>
              <a:t>Are cumulative</a:t>
            </a:r>
          </a:p>
          <a:p>
            <a:pPr marL="342900" indent="-342900">
              <a:buFont typeface="Arial" panose="020B0604020202020204" pitchFamily="34" charset="0"/>
              <a:buChar char="•"/>
            </a:pPr>
            <a:r>
              <a:rPr lang="en-US" sz="2000" dirty="0">
                <a:latin typeface="Times" pitchFamily="2" charset="0"/>
                <a:cs typeface="Times"/>
              </a:rPr>
              <a:t>Are perpetrated by many different people</a:t>
            </a:r>
          </a:p>
          <a:p>
            <a:pPr marL="342900" indent="-342900">
              <a:buFont typeface="Arial" panose="020B0604020202020204" pitchFamily="34" charset="0"/>
              <a:buChar char="•"/>
            </a:pPr>
            <a:r>
              <a:rPr lang="en-US" sz="2000" dirty="0">
                <a:latin typeface="Times" pitchFamily="2" charset="0"/>
                <a:cs typeface="Times"/>
              </a:rPr>
              <a:t>Many people do not consciously know that they are perpetrating a microaggression against someone</a:t>
            </a:r>
          </a:p>
          <a:p>
            <a:pPr marL="342900" indent="-342900">
              <a:buFont typeface="Arial" panose="020B0604020202020204" pitchFamily="34" charset="0"/>
              <a:buChar char="•"/>
            </a:pPr>
            <a:r>
              <a:rPr lang="en-US" sz="2000" dirty="0">
                <a:latin typeface="Times" pitchFamily="2" charset="0"/>
                <a:cs typeface="Times"/>
              </a:rPr>
              <a:t>The impacts of microaggressions are the same as discrimination </a:t>
            </a:r>
          </a:p>
          <a:p>
            <a:pPr marL="342900" indent="-342900">
              <a:buFont typeface="Arial" panose="020B0604020202020204" pitchFamily="34" charset="0"/>
              <a:buChar char="•"/>
            </a:pPr>
            <a:r>
              <a:rPr lang="en-US" sz="2000" dirty="0">
                <a:latin typeface="Times"/>
                <a:cs typeface="Times"/>
              </a:rPr>
              <a:t>Even if they are called 'micro' they are still aggressions </a:t>
            </a:r>
          </a:p>
          <a:p>
            <a:pPr marL="342900" indent="-342900">
              <a:buFont typeface="Arial" panose="020B0604020202020204" pitchFamily="34" charset="0"/>
              <a:buChar char="•"/>
            </a:pPr>
            <a:r>
              <a:rPr lang="en-US" sz="2000">
                <a:latin typeface="Times"/>
                <a:cs typeface="Times"/>
              </a:rPr>
              <a:t>"</a:t>
            </a:r>
            <a:r>
              <a:rPr lang="en-US" sz="2000" dirty="0">
                <a:latin typeface="Times"/>
                <a:cs typeface="Times"/>
              </a:rPr>
              <a:t>death by a thousand cuts"</a:t>
            </a:r>
            <a:endParaRPr lang="en-US" sz="2000" dirty="0">
              <a:latin typeface="Times" pitchFamily="2" charset="0"/>
              <a:cs typeface="Times"/>
            </a:endParaRPr>
          </a:p>
          <a:p>
            <a:pPr lvl="1"/>
            <a:endParaRPr lang="en-US" sz="2000" dirty="0">
              <a:latin typeface="Times" pitchFamily="2" charset="0"/>
              <a:cs typeface="Times"/>
            </a:endParaRP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
        <p:nvSpPr>
          <p:cNvPr id="8" name="TextBox 7">
            <a:extLst>
              <a:ext uri="{FF2B5EF4-FFF2-40B4-BE49-F238E27FC236}">
                <a16:creationId xmlns:a16="http://schemas.microsoft.com/office/drawing/2014/main" id="{1A0CD8F0-DBB6-FE41-8D21-EB4A67D51E5A}"/>
              </a:ext>
            </a:extLst>
          </p:cNvPr>
          <p:cNvSpPr txBox="1"/>
          <p:nvPr/>
        </p:nvSpPr>
        <p:spPr>
          <a:xfrm>
            <a:off x="2811301" y="6089274"/>
            <a:ext cx="3541870" cy="246221"/>
          </a:xfrm>
          <a:prstGeom prst="rect">
            <a:avLst/>
          </a:prstGeom>
          <a:noFill/>
        </p:spPr>
        <p:txBody>
          <a:bodyPr wrap="square" rtlCol="0">
            <a:spAutoFit/>
          </a:bodyPr>
          <a:lstStyle/>
          <a:p>
            <a:pPr algn="ctr"/>
            <a:r>
              <a:rPr lang="en-US" sz="1000" dirty="0">
                <a:latin typeface="Times"/>
                <a:cs typeface="Times"/>
              </a:rPr>
              <a:t>Adapted from ”So you want to talk about race</a:t>
            </a:r>
            <a:r>
              <a:rPr lang="en-US" sz="1000" dirty="0">
                <a:latin typeface="Times"/>
                <a:cs typeface="Times"/>
                <a:sym typeface="Wingdings" pitchFamily="2" charset="2"/>
              </a:rPr>
              <a:t>” by </a:t>
            </a:r>
            <a:r>
              <a:rPr lang="en-US" sz="1000" dirty="0" err="1">
                <a:latin typeface="Times"/>
                <a:cs typeface="Times"/>
                <a:sym typeface="Wingdings" pitchFamily="2" charset="2"/>
              </a:rPr>
              <a:t>Ijeoma</a:t>
            </a:r>
            <a:r>
              <a:rPr lang="en-US" sz="1000" dirty="0">
                <a:latin typeface="Times"/>
                <a:cs typeface="Times"/>
                <a:sym typeface="Wingdings" pitchFamily="2" charset="2"/>
              </a:rPr>
              <a:t> Oluo</a:t>
            </a:r>
            <a:endParaRPr lang="en-US" sz="1000" dirty="0">
              <a:latin typeface="Times"/>
              <a:cs typeface="Times"/>
            </a:endParaRPr>
          </a:p>
        </p:txBody>
      </p:sp>
    </p:spTree>
    <p:extLst>
      <p:ext uri="{BB962C8B-B14F-4D97-AF65-F5344CB8AC3E}">
        <p14:creationId xmlns:p14="http://schemas.microsoft.com/office/powerpoint/2010/main" val="131419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2735044" cy="52322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Microaggressions</a:t>
            </a:r>
          </a:p>
        </p:txBody>
      </p:sp>
      <p:sp>
        <p:nvSpPr>
          <p:cNvPr id="4" name="TextBox 3"/>
          <p:cNvSpPr txBox="1"/>
          <p:nvPr/>
        </p:nvSpPr>
        <p:spPr>
          <a:xfrm>
            <a:off x="685800" y="1921971"/>
            <a:ext cx="8070575" cy="5324535"/>
          </a:xfrm>
          <a:prstGeom prst="rect">
            <a:avLst/>
          </a:prstGeom>
          <a:noFill/>
        </p:spPr>
        <p:txBody>
          <a:bodyPr wrap="square" rtlCol="0" anchor="t">
            <a:spAutoFit/>
          </a:bodyPr>
          <a:lstStyle/>
          <a:p>
            <a:r>
              <a:rPr lang="en-US" sz="2000" b="1" dirty="0">
                <a:latin typeface="Times" pitchFamily="2" charset="0"/>
              </a:rPr>
              <a:t>Examples of Microaggressions:</a:t>
            </a:r>
          </a:p>
          <a:p>
            <a:endParaRPr lang="en-US" sz="2000" dirty="0">
              <a:latin typeface="Times" pitchFamily="2" charset="0"/>
            </a:endParaRPr>
          </a:p>
          <a:p>
            <a:pPr marL="342900" indent="-342900">
              <a:buFont typeface="Arial" panose="020B0604020202020204" pitchFamily="34" charset="0"/>
              <a:buChar char="•"/>
            </a:pPr>
            <a:r>
              <a:rPr lang="en-US" sz="2000" dirty="0">
                <a:latin typeface="Times" pitchFamily="2" charset="0"/>
              </a:rPr>
              <a:t>“I don’t see color”</a:t>
            </a:r>
          </a:p>
          <a:p>
            <a:pPr marL="342900" indent="-342900">
              <a:buFont typeface="Arial" panose="020B0604020202020204" pitchFamily="34" charset="0"/>
              <a:buChar char="•"/>
            </a:pPr>
            <a:endParaRPr lang="en-US" sz="2000" dirty="0">
              <a:latin typeface="Times" pitchFamily="2" charset="0"/>
            </a:endParaRPr>
          </a:p>
          <a:p>
            <a:pPr marL="342900" indent="-342900">
              <a:buFont typeface="Arial" panose="020B0604020202020204" pitchFamily="34" charset="0"/>
              <a:buChar char="•"/>
            </a:pPr>
            <a:r>
              <a:rPr lang="en-US" sz="2000" dirty="0">
                <a:latin typeface="Times" pitchFamily="2" charset="0"/>
              </a:rPr>
              <a:t>“Don’t blame me. I never owned slaves”</a:t>
            </a:r>
          </a:p>
          <a:p>
            <a:endParaRPr lang="en-US" sz="2000" dirty="0">
              <a:latin typeface="Times" pitchFamily="2" charset="0"/>
            </a:endParaRPr>
          </a:p>
          <a:p>
            <a:pPr marL="342900" indent="-342900">
              <a:buFont typeface="Arial" panose="020B0604020202020204" pitchFamily="34" charset="0"/>
              <a:buChar char="•"/>
            </a:pPr>
            <a:r>
              <a:rPr lang="en-US" sz="2000" dirty="0">
                <a:latin typeface="Times" pitchFamily="2" charset="0"/>
              </a:rPr>
              <a:t>A woman’s idea is ignored, yet accepted when repeated later by a man</a:t>
            </a:r>
          </a:p>
          <a:p>
            <a:pPr marL="342900" indent="-342900">
              <a:buFont typeface="Arial" panose="020B0604020202020204" pitchFamily="34" charset="0"/>
              <a:buChar char="•"/>
            </a:pPr>
            <a:endParaRPr lang="en-US" sz="2000" dirty="0">
              <a:latin typeface="Times" pitchFamily="2" charset="0"/>
            </a:endParaRPr>
          </a:p>
          <a:p>
            <a:pPr marL="342900" indent="-342900">
              <a:buFont typeface="Arial" panose="020B0604020202020204" pitchFamily="34" charset="0"/>
              <a:buChar char="•"/>
            </a:pPr>
            <a:r>
              <a:rPr lang="en-US" sz="2000" dirty="0">
                <a:latin typeface="Times" pitchFamily="2" charset="0"/>
              </a:rPr>
              <a:t>Using disabilities as a punchline e.g. “I’m really OCD about my notes”</a:t>
            </a:r>
          </a:p>
          <a:p>
            <a:pPr marL="342900" indent="-342900">
              <a:buFont typeface="Arial" panose="020B0604020202020204" pitchFamily="34" charset="0"/>
              <a:buChar char="•"/>
            </a:pPr>
            <a:endParaRPr lang="en-US" sz="2000" dirty="0">
              <a:latin typeface="Times" pitchFamily="2" charset="0"/>
            </a:endParaRPr>
          </a:p>
          <a:p>
            <a:pPr marL="342900" indent="-342900">
              <a:buFont typeface="Arial" panose="020B0604020202020204" pitchFamily="34" charset="0"/>
              <a:buChar char="•"/>
            </a:pPr>
            <a:r>
              <a:rPr lang="en-US" sz="2000" dirty="0">
                <a:latin typeface="Times" pitchFamily="2" charset="0"/>
              </a:rPr>
              <a:t>“I’m not being homophobic, you’re being just too sensitive”</a:t>
            </a:r>
          </a:p>
          <a:p>
            <a:pPr marL="342900" indent="-342900">
              <a:buFont typeface="Arial" panose="020B0604020202020204" pitchFamily="34" charset="0"/>
              <a:buChar char="•"/>
            </a:pPr>
            <a:endParaRPr lang="en-US" sz="2000" dirty="0">
              <a:latin typeface="Times" pitchFamily="2" charset="0"/>
            </a:endParaRPr>
          </a:p>
          <a:p>
            <a:pPr marL="342900" indent="-342900">
              <a:buFont typeface="Arial" panose="020B0604020202020204" pitchFamily="34" charset="0"/>
              <a:buChar char="•"/>
            </a:pPr>
            <a:r>
              <a:rPr lang="en-US" sz="2000" dirty="0">
                <a:latin typeface="Times" pitchFamily="2" charset="0"/>
              </a:rPr>
              <a:t>(defensive behavior) “But I also have struggled because XYZ…”</a:t>
            </a:r>
          </a:p>
          <a:p>
            <a:pPr marL="342900" indent="-342900">
              <a:buFont typeface="Arial" panose="020B0604020202020204" pitchFamily="34" charset="0"/>
              <a:buChar char="•"/>
            </a:pPr>
            <a:endParaRPr lang="en-US" sz="2000" dirty="0">
              <a:latin typeface="Times" pitchFamily="2" charset="0"/>
            </a:endParaRPr>
          </a:p>
          <a:p>
            <a:pPr marL="342900" indent="-342900">
              <a:buFont typeface="Arial" panose="020B0604020202020204" pitchFamily="34" charset="0"/>
              <a:buChar char="•"/>
            </a:pPr>
            <a:endParaRPr lang="en-US" sz="2000" dirty="0">
              <a:latin typeface="Times" pitchFamily="2" charset="0"/>
            </a:endParaRPr>
          </a:p>
          <a:p>
            <a:pPr marL="342900" indent="-342900">
              <a:buFont typeface="Arial" panose="020B0604020202020204" pitchFamily="34" charset="0"/>
              <a:buChar char="•"/>
            </a:pPr>
            <a:endParaRPr lang="en-US" sz="2000" dirty="0">
              <a:latin typeface="Times" pitchFamily="2" charset="0"/>
            </a:endParaRPr>
          </a:p>
          <a:p>
            <a:pPr lvl="1"/>
            <a:endParaRPr lang="en-US" sz="2000" dirty="0">
              <a:latin typeface="Times" pitchFamily="2" charset="0"/>
              <a:cs typeface="Times"/>
            </a:endParaRP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267057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2735044" cy="523220"/>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txBody>
          <a:bodyPr wrap="none">
            <a:spAutoFit/>
          </a:bodyPr>
          <a:lstStyle/>
          <a:p>
            <a:r>
              <a:rPr lang="en-US" sz="2800" dirty="0">
                <a:solidFill>
                  <a:srgbClr val="000000"/>
                </a:solidFill>
                <a:latin typeface="Times" charset="0"/>
              </a:rPr>
              <a:t>Microaggressions</a:t>
            </a: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pic>
        <p:nvPicPr>
          <p:cNvPr id="2" name="Online Media 1" descr="How microaggressions are like mosquito bites • Same Difference">
            <a:hlinkClick r:id="" action="ppaction://media"/>
            <a:extLst>
              <a:ext uri="{FF2B5EF4-FFF2-40B4-BE49-F238E27FC236}">
                <a16:creationId xmlns:a16="http://schemas.microsoft.com/office/drawing/2014/main" id="{667F9C11-C899-17F3-5646-0835D8CF4D5A}"/>
              </a:ext>
            </a:extLst>
          </p:cNvPr>
          <p:cNvPicPr>
            <a:picLocks noRot="1" noChangeAspect="1"/>
          </p:cNvPicPr>
          <p:nvPr>
            <a:videoFile r:link="rId1"/>
          </p:nvPr>
        </p:nvPicPr>
        <p:blipFill>
          <a:blip r:embed="rId5"/>
          <a:stretch>
            <a:fillRect/>
          </a:stretch>
        </p:blipFill>
        <p:spPr>
          <a:xfrm>
            <a:off x="546145" y="1787263"/>
            <a:ext cx="8338084" cy="4711017"/>
          </a:xfrm>
          <a:prstGeom prst="rect">
            <a:avLst/>
          </a:prstGeom>
        </p:spPr>
      </p:pic>
      <p:sp>
        <p:nvSpPr>
          <p:cNvPr id="3" name="TextBox 2">
            <a:extLst>
              <a:ext uri="{FF2B5EF4-FFF2-40B4-BE49-F238E27FC236}">
                <a16:creationId xmlns:a16="http://schemas.microsoft.com/office/drawing/2014/main" id="{09181E7B-055C-CEF1-EDA2-DB7D5D6CCF42}"/>
              </a:ext>
            </a:extLst>
          </p:cNvPr>
          <p:cNvSpPr txBox="1"/>
          <p:nvPr/>
        </p:nvSpPr>
        <p:spPr>
          <a:xfrm>
            <a:off x="205483" y="1051310"/>
            <a:ext cx="2505814" cy="400110"/>
          </a:xfrm>
          <a:prstGeom prst="rect">
            <a:avLst/>
          </a:prstGeom>
          <a:noFill/>
          <a:ln>
            <a:solidFill>
              <a:schemeClr val="tx1"/>
            </a:solidFill>
            <a:prstDash val="dash"/>
          </a:ln>
        </p:spPr>
        <p:txBody>
          <a:bodyPr wrap="none" rtlCol="0">
            <a:spAutoFit/>
          </a:bodyPr>
          <a:lstStyle/>
          <a:p>
            <a:r>
              <a:rPr lang="en-US" sz="2000" dirty="0">
                <a:latin typeface="Times New Roman" panose="02020603050405020304" pitchFamily="18" charset="0"/>
                <a:cs typeface="Times New Roman" panose="02020603050405020304" pitchFamily="18" charset="0"/>
              </a:rPr>
              <a:t>Swear words warning!</a:t>
            </a:r>
          </a:p>
        </p:txBody>
      </p:sp>
    </p:spTree>
    <p:extLst>
      <p:ext uri="{BB962C8B-B14F-4D97-AF65-F5344CB8AC3E}">
        <p14:creationId xmlns:p14="http://schemas.microsoft.com/office/powerpoint/2010/main" val="155737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2673745" cy="523220"/>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txBody>
          <a:bodyPr wrap="none">
            <a:spAutoFit/>
          </a:bodyPr>
          <a:lstStyle/>
          <a:p>
            <a:r>
              <a:rPr lang="en-US" sz="2800" dirty="0">
                <a:solidFill>
                  <a:srgbClr val="000000"/>
                </a:solidFill>
                <a:latin typeface="Times" charset="0"/>
              </a:rPr>
              <a:t>What is an Ally?</a:t>
            </a:r>
          </a:p>
        </p:txBody>
      </p:sp>
      <p:sp>
        <p:nvSpPr>
          <p:cNvPr id="4" name="TextBox 3"/>
          <p:cNvSpPr txBox="1"/>
          <p:nvPr/>
        </p:nvSpPr>
        <p:spPr>
          <a:xfrm>
            <a:off x="371132" y="1910048"/>
            <a:ext cx="8422208" cy="2862322"/>
          </a:xfrm>
          <a:prstGeom prst="rect">
            <a:avLst/>
          </a:prstGeom>
          <a:noFill/>
        </p:spPr>
        <p:txBody>
          <a:bodyPr wrap="square" rtlCol="0" anchor="t">
            <a:spAutoFit/>
          </a:bodyPr>
          <a:lstStyle/>
          <a:p>
            <a:r>
              <a:rPr lang="en-US" b="1" dirty="0">
                <a:latin typeface="Times"/>
                <a:cs typeface="Times"/>
              </a:rPr>
              <a:t>Ally</a:t>
            </a:r>
            <a:r>
              <a:rPr lang="en-US" dirty="0">
                <a:latin typeface="Times"/>
                <a:cs typeface="Times"/>
              </a:rPr>
              <a:t> is someone from a nonmarginalized group, relative to the individual(s) being marginalized, who uses their privilege to advocate for a marginalized group. They transfer the benefits of their privilege to those who lack it. You can only be an ally through action.  </a:t>
            </a:r>
            <a:endParaRPr lang="en-US" dirty="0">
              <a:latin typeface="Times" pitchFamily="2" charset="0"/>
            </a:endParaRPr>
          </a:p>
          <a:p>
            <a:endParaRPr lang="en-US" dirty="0">
              <a:latin typeface="Times" pitchFamily="2" charset="0"/>
            </a:endParaRPr>
          </a:p>
          <a:p>
            <a:r>
              <a:rPr lang="en-US" b="1" dirty="0">
                <a:latin typeface="Times"/>
                <a:cs typeface="Times"/>
              </a:rPr>
              <a:t>Performative allyship</a:t>
            </a:r>
            <a:r>
              <a:rPr lang="en-US" dirty="0">
                <a:latin typeface="Times"/>
                <a:cs typeface="Times"/>
              </a:rPr>
              <a:t>, on the other hand, is when someone from that same nonmarginalized group professes support and solidarity with a marginalized group in a way that either isn’t helpful or that actively harms that group. Performative allyship usually involves the “ally” receiving some kind of reward — on social media, it’s that virtual pat on the back for being a “good person” or “on the right side.”</a:t>
            </a:r>
            <a:endParaRPr lang="en-US" sz="2000" dirty="0">
              <a:latin typeface="Times"/>
              <a:cs typeface="Times"/>
            </a:endParaRPr>
          </a:p>
        </p:txBody>
      </p:sp>
      <p:sp>
        <p:nvSpPr>
          <p:cNvPr id="12" name="TextBox 11"/>
          <p:cNvSpPr txBox="1"/>
          <p:nvPr/>
        </p:nvSpPr>
        <p:spPr>
          <a:xfrm>
            <a:off x="2811301" y="6089274"/>
            <a:ext cx="3541870" cy="400110"/>
          </a:xfrm>
          <a:prstGeom prst="rect">
            <a:avLst/>
          </a:prstGeom>
          <a:noFill/>
        </p:spPr>
        <p:txBody>
          <a:bodyPr wrap="square" rtlCol="0">
            <a:spAutoFit/>
          </a:bodyPr>
          <a:lstStyle/>
          <a:p>
            <a:pPr algn="ctr"/>
            <a:r>
              <a:rPr lang="en-US" sz="1000" dirty="0">
                <a:latin typeface="Times"/>
                <a:cs typeface="Times"/>
              </a:rPr>
              <a:t>Adapted from </a:t>
            </a:r>
            <a:r>
              <a:rPr lang="en-US" sz="1000" dirty="0">
                <a:hlinkClick r:id="rId3"/>
              </a:rPr>
              <a:t>https://forge.medium.com/performative-allyship-is-deadly-c900645d9f1f</a:t>
            </a:r>
            <a:endParaRPr lang="en-US" sz="1000" dirty="0">
              <a:latin typeface="Times"/>
              <a:cs typeface="Times"/>
            </a:endParaRPr>
          </a:p>
        </p:txBody>
      </p:sp>
      <p:sp>
        <p:nvSpPr>
          <p:cNvPr id="9" name="Rectangle 1047">
            <a:extLst>
              <a:ext uri="{FF2B5EF4-FFF2-40B4-BE49-F238E27FC236}">
                <a16:creationId xmlns:a16="http://schemas.microsoft.com/office/drawing/2014/main" id="{3D5269BA-847C-F148-96F1-1F331B6A093B}"/>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23345841-432F-B848-A5B9-BB58B9887B2E}"/>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EC622017-99AC-D847-8EA2-67DDCB152DE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242120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217927" y="1036314"/>
            <a:ext cx="2673745" cy="52322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What is an Ally?</a:t>
            </a:r>
          </a:p>
        </p:txBody>
      </p:sp>
      <p:sp>
        <p:nvSpPr>
          <p:cNvPr id="4" name="TextBox 3"/>
          <p:cNvSpPr txBox="1"/>
          <p:nvPr/>
        </p:nvSpPr>
        <p:spPr>
          <a:xfrm>
            <a:off x="470584" y="1839712"/>
            <a:ext cx="8422208" cy="3447098"/>
          </a:xfrm>
          <a:prstGeom prst="rect">
            <a:avLst/>
          </a:prstGeom>
          <a:noFill/>
        </p:spPr>
        <p:txBody>
          <a:bodyPr wrap="square" rtlCol="0">
            <a:spAutoFit/>
          </a:bodyPr>
          <a:lstStyle/>
          <a:p>
            <a:r>
              <a:rPr lang="en-US" sz="2000" b="1" dirty="0">
                <a:latin typeface="Times" pitchFamily="2" charset="0"/>
              </a:rPr>
              <a:t>5 tips for being an ally via </a:t>
            </a:r>
            <a:r>
              <a:rPr lang="en-US" sz="2000" b="1" dirty="0" err="1">
                <a:latin typeface="Times" pitchFamily="2" charset="0"/>
              </a:rPr>
              <a:t>Franchesca</a:t>
            </a:r>
            <a:r>
              <a:rPr lang="en-US" sz="2000" b="1" dirty="0">
                <a:latin typeface="Times" pitchFamily="2" charset="0"/>
              </a:rPr>
              <a:t> Ramsey: </a:t>
            </a:r>
          </a:p>
          <a:p>
            <a:endParaRPr lang="en-US" b="1" dirty="0">
              <a:latin typeface="Times" pitchFamily="2" charset="0"/>
            </a:endParaRPr>
          </a:p>
          <a:p>
            <a:pPr marL="342900" indent="-342900">
              <a:buFont typeface="+mj-lt"/>
              <a:buAutoNum type="arabicPeriod"/>
            </a:pPr>
            <a:r>
              <a:rPr lang="en-US" dirty="0">
                <a:latin typeface="Times" pitchFamily="2" charset="0"/>
              </a:rPr>
              <a:t>Understand your privilege (does not mean you are rich, had an easy life, and have never had to work hard.  There are some things in life you will never experience or have to think about because of who you are)</a:t>
            </a:r>
          </a:p>
          <a:p>
            <a:pPr marL="342900" indent="-342900">
              <a:buFont typeface="+mj-lt"/>
              <a:buAutoNum type="arabicPeriod"/>
            </a:pPr>
            <a:r>
              <a:rPr lang="en-US" dirty="0">
                <a:latin typeface="Times" pitchFamily="2" charset="0"/>
              </a:rPr>
              <a:t>Listen and do your homework </a:t>
            </a:r>
          </a:p>
          <a:p>
            <a:pPr marL="342900" indent="-342900">
              <a:buFont typeface="+mj-lt"/>
              <a:buAutoNum type="arabicPeriod"/>
            </a:pPr>
            <a:r>
              <a:rPr lang="en-US" dirty="0">
                <a:latin typeface="Times" pitchFamily="2" charset="0"/>
              </a:rPr>
              <a:t>Speak up, not over </a:t>
            </a:r>
          </a:p>
          <a:p>
            <a:pPr marL="342900" indent="-342900">
              <a:buFont typeface="+mj-lt"/>
              <a:buAutoNum type="arabicPeriod"/>
            </a:pPr>
            <a:r>
              <a:rPr lang="en-US" dirty="0">
                <a:latin typeface="Times" pitchFamily="2" charset="0"/>
              </a:rPr>
              <a:t>You will make mistakes and apologize if you do (it is not about your intent it is about your impact)</a:t>
            </a:r>
          </a:p>
          <a:p>
            <a:pPr marL="342900" indent="-342900">
              <a:buFont typeface="+mj-lt"/>
              <a:buAutoNum type="arabicPeriod"/>
            </a:pPr>
            <a:r>
              <a:rPr lang="en-US" dirty="0">
                <a:latin typeface="Times" pitchFamily="2" charset="0"/>
              </a:rPr>
              <a:t>Ally is a verb (saying you are an ally is not enough, you have to do the work #1-4 above)</a:t>
            </a:r>
          </a:p>
          <a:p>
            <a:endParaRPr lang="en-US" dirty="0">
              <a:latin typeface="Times" pitchFamily="2" charset="0"/>
            </a:endParaRPr>
          </a:p>
        </p:txBody>
      </p:sp>
      <p:sp>
        <p:nvSpPr>
          <p:cNvPr id="12" name="TextBox 11"/>
          <p:cNvSpPr txBox="1"/>
          <p:nvPr/>
        </p:nvSpPr>
        <p:spPr>
          <a:xfrm>
            <a:off x="2498651" y="6141075"/>
            <a:ext cx="4779552" cy="246221"/>
          </a:xfrm>
          <a:prstGeom prst="rect">
            <a:avLst/>
          </a:prstGeom>
          <a:noFill/>
        </p:spPr>
        <p:txBody>
          <a:bodyPr wrap="square" rtlCol="0">
            <a:spAutoFit/>
          </a:bodyPr>
          <a:lstStyle/>
          <a:p>
            <a:pPr algn="ctr"/>
            <a:r>
              <a:rPr lang="en-US" sz="1000" dirty="0">
                <a:latin typeface="Times"/>
                <a:cs typeface="Times"/>
              </a:rPr>
              <a:t>From </a:t>
            </a:r>
            <a:r>
              <a:rPr lang="en-US" sz="1000" dirty="0">
                <a:latin typeface="Times" pitchFamily="2" charset="0"/>
              </a:rPr>
              <a:t>https://</a:t>
            </a:r>
            <a:r>
              <a:rPr lang="en-US" sz="1000" dirty="0" err="1">
                <a:latin typeface="Times" pitchFamily="2" charset="0"/>
              </a:rPr>
              <a:t>www.youtube.com</a:t>
            </a:r>
            <a:r>
              <a:rPr lang="en-US" sz="1000" dirty="0">
                <a:latin typeface="Times" pitchFamily="2" charset="0"/>
              </a:rPr>
              <a:t>/</a:t>
            </a:r>
            <a:r>
              <a:rPr lang="en-US" sz="1000" dirty="0" err="1">
                <a:latin typeface="Times" pitchFamily="2" charset="0"/>
              </a:rPr>
              <a:t>watch?v</a:t>
            </a:r>
            <a:r>
              <a:rPr lang="en-US" sz="1000" dirty="0">
                <a:latin typeface="Times" pitchFamily="2" charset="0"/>
              </a:rPr>
              <a:t>=_dg86g-QlM0&amp;feature=</a:t>
            </a:r>
            <a:r>
              <a:rPr lang="en-US" sz="1000" dirty="0" err="1">
                <a:latin typeface="Times" pitchFamily="2" charset="0"/>
              </a:rPr>
              <a:t>youtu.be</a:t>
            </a:r>
            <a:endParaRPr lang="en-US" sz="1000" dirty="0">
              <a:latin typeface="Times" pitchFamily="2" charset="0"/>
            </a:endParaRPr>
          </a:p>
        </p:txBody>
      </p:sp>
      <p:sp>
        <p:nvSpPr>
          <p:cNvPr id="9" name="Rectangle 1047">
            <a:extLst>
              <a:ext uri="{FF2B5EF4-FFF2-40B4-BE49-F238E27FC236}">
                <a16:creationId xmlns:a16="http://schemas.microsoft.com/office/drawing/2014/main" id="{2A2A7D94-1473-DE4F-90F2-7CF04C2B5A75}"/>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4" name="Line 1049">
            <a:extLst>
              <a:ext uri="{FF2B5EF4-FFF2-40B4-BE49-F238E27FC236}">
                <a16:creationId xmlns:a16="http://schemas.microsoft.com/office/drawing/2014/main" id="{A22AA790-DD12-3A46-B6F3-9457BFE9C382}"/>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7031EDB0-BB6B-7E4E-8E1A-2CCE7B9CFFA1}"/>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309172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238759" y="1052640"/>
            <a:ext cx="4434227" cy="523220"/>
          </a:xfrm>
          <a:prstGeom prst="rect">
            <a:avLst/>
          </a:prstGeom>
          <a:noFill/>
          <a:ln w="9525">
            <a:solidFill>
              <a:srgbClr val="00808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What will the class look like?</a:t>
            </a:r>
          </a:p>
        </p:txBody>
      </p:sp>
      <p:sp>
        <p:nvSpPr>
          <p:cNvPr id="9" name="TextBox 8">
            <a:extLst>
              <a:ext uri="{FF2B5EF4-FFF2-40B4-BE49-F238E27FC236}">
                <a16:creationId xmlns:a16="http://schemas.microsoft.com/office/drawing/2014/main" id="{5CCDCBAD-7F4B-154C-B040-3B9CBB3EB5A3}"/>
              </a:ext>
            </a:extLst>
          </p:cNvPr>
          <p:cNvSpPr txBox="1"/>
          <p:nvPr/>
        </p:nvSpPr>
        <p:spPr>
          <a:xfrm>
            <a:off x="811924" y="1648489"/>
            <a:ext cx="8221477" cy="2616101"/>
          </a:xfrm>
          <a:prstGeom prst="rect">
            <a:avLst/>
          </a:prstGeom>
          <a:noFill/>
        </p:spPr>
        <p:txBody>
          <a:bodyPr wrap="square" rtlCol="0">
            <a:spAutoFit/>
          </a:bodyPr>
          <a:lstStyle/>
          <a:p>
            <a:r>
              <a:rPr lang="en-US" sz="2000" b="1" dirty="0">
                <a:latin typeface="Times" pitchFamily="2" charset="0"/>
                <a:cs typeface="Times"/>
              </a:rPr>
              <a:t>Each week:</a:t>
            </a:r>
          </a:p>
          <a:p>
            <a:pPr marL="285750" indent="-285750">
              <a:buFont typeface="Arial" panose="020B0604020202020204" pitchFamily="34" charset="0"/>
              <a:buChar char="•"/>
            </a:pPr>
            <a:r>
              <a:rPr lang="en-US" dirty="0">
                <a:latin typeface="Times" pitchFamily="2" charset="0"/>
              </a:rPr>
              <a:t>We will assign a 2-3 papers or other forms of media around a topic.</a:t>
            </a:r>
          </a:p>
          <a:p>
            <a:pPr marL="285750" indent="-285750">
              <a:buFont typeface="Arial" panose="020B0604020202020204" pitchFamily="34" charset="0"/>
              <a:buChar char="•"/>
            </a:pPr>
            <a:r>
              <a:rPr lang="en-US" dirty="0">
                <a:latin typeface="Times" pitchFamily="2" charset="0"/>
              </a:rPr>
              <a:t>We will come together to discuss the readings or assignment.</a:t>
            </a:r>
          </a:p>
          <a:p>
            <a:pPr marL="285750" indent="-285750">
              <a:buFont typeface="Arial" panose="020B0604020202020204" pitchFamily="34" charset="0"/>
              <a:buChar char="•"/>
            </a:pPr>
            <a:r>
              <a:rPr lang="en-US" dirty="0">
                <a:latin typeface="Times" pitchFamily="2" charset="0"/>
              </a:rPr>
              <a:t>We will discuss as a group and in smaller breakout groups.</a:t>
            </a:r>
          </a:p>
          <a:p>
            <a:pPr marL="285750" indent="-285750">
              <a:buFont typeface="Arial" panose="020B0604020202020204" pitchFamily="34" charset="0"/>
              <a:buChar char="•"/>
            </a:pPr>
            <a:r>
              <a:rPr lang="en-US" dirty="0">
                <a:latin typeface="Times" pitchFamily="2" charset="0"/>
              </a:rPr>
              <a:t>We will have participants in the course sign up for a week/topic and each person will come up with a list of discussion questions based on the assigned readings/media – You will upload your questions to the Canvas Discussion section at least the Tuesday before each class</a:t>
            </a:r>
          </a:p>
          <a:p>
            <a:pPr marL="285750" indent="-285750">
              <a:buFont typeface="Arial" panose="020B0604020202020204" pitchFamily="34" charset="0"/>
              <a:buChar char="•"/>
            </a:pPr>
            <a:endParaRPr lang="en-US" dirty="0">
              <a:latin typeface="Times" pitchFamily="2" charset="0"/>
            </a:endParaRPr>
          </a:p>
        </p:txBody>
      </p:sp>
      <p:sp>
        <p:nvSpPr>
          <p:cNvPr id="14" name="Rectangle 1047">
            <a:extLst>
              <a:ext uri="{FF2B5EF4-FFF2-40B4-BE49-F238E27FC236}">
                <a16:creationId xmlns:a16="http://schemas.microsoft.com/office/drawing/2014/main" id="{4B951481-A01D-0940-AB5E-A8C62BB2F575}"/>
              </a:ext>
            </a:extLst>
          </p:cNvPr>
          <p:cNvSpPr>
            <a:spLocks/>
          </p:cNvSpPr>
          <p:nvPr/>
        </p:nvSpPr>
        <p:spPr bwMode="auto">
          <a:xfrm>
            <a:off x="6653315" y="140016"/>
            <a:ext cx="2103059" cy="457200"/>
          </a:xfrm>
          <a:prstGeom prst="rect">
            <a:avLst/>
          </a:prstGeom>
          <a:solidFill>
            <a:srgbClr val="008080"/>
          </a:solidFill>
          <a:ln>
            <a:noFill/>
          </a:ln>
          <a:effectLst/>
        </p:spPr>
        <p:txBody>
          <a:bodyPr wrap="none" anchor="ctr"/>
          <a:lstStyle/>
          <a:p>
            <a:pPr>
              <a:defRPr/>
            </a:pPr>
            <a:endParaRPr lang="en-US" sz="1400">
              <a:solidFill>
                <a:srgbClr val="000000"/>
              </a:solidFill>
              <a:latin typeface="Times"/>
              <a:cs typeface="Times"/>
            </a:endParaRPr>
          </a:p>
        </p:txBody>
      </p:sp>
      <p:sp>
        <p:nvSpPr>
          <p:cNvPr id="15" name="Line 1049">
            <a:extLst>
              <a:ext uri="{FF2B5EF4-FFF2-40B4-BE49-F238E27FC236}">
                <a16:creationId xmlns:a16="http://schemas.microsoft.com/office/drawing/2014/main" id="{E7B428A4-9830-AE46-8DEB-DE132C61AB85}"/>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7" name="Text Box 1048">
            <a:extLst>
              <a:ext uri="{FF2B5EF4-FFF2-40B4-BE49-F238E27FC236}">
                <a16:creationId xmlns:a16="http://schemas.microsoft.com/office/drawing/2014/main" id="{F4704696-4FC4-FE46-9412-8813DFE25EA9}"/>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
        <p:nvSpPr>
          <p:cNvPr id="7" name="TextBox 6">
            <a:extLst>
              <a:ext uri="{FF2B5EF4-FFF2-40B4-BE49-F238E27FC236}">
                <a16:creationId xmlns:a16="http://schemas.microsoft.com/office/drawing/2014/main" id="{F2B67F38-0C0D-914C-9B1F-835133A16DFD}"/>
              </a:ext>
            </a:extLst>
          </p:cNvPr>
          <p:cNvSpPr txBox="1"/>
          <p:nvPr/>
        </p:nvSpPr>
        <p:spPr>
          <a:xfrm>
            <a:off x="810214" y="4328337"/>
            <a:ext cx="8221477" cy="1785104"/>
          </a:xfrm>
          <a:prstGeom prst="rect">
            <a:avLst/>
          </a:prstGeom>
          <a:noFill/>
        </p:spPr>
        <p:txBody>
          <a:bodyPr wrap="square" rtlCol="0">
            <a:spAutoFit/>
          </a:bodyPr>
          <a:lstStyle/>
          <a:p>
            <a:r>
              <a:rPr lang="en-US" sz="2000" b="1" dirty="0">
                <a:latin typeface="Times" pitchFamily="2" charset="0"/>
                <a:cs typeface="Times"/>
              </a:rPr>
              <a:t>Before next week:</a:t>
            </a:r>
          </a:p>
          <a:p>
            <a:pPr marL="285750" indent="-285750">
              <a:buFont typeface="Arial" panose="020B0604020202020204" pitchFamily="34" charset="0"/>
              <a:buChar char="•"/>
            </a:pPr>
            <a:r>
              <a:rPr lang="en-US" dirty="0">
                <a:latin typeface="Times" pitchFamily="2" charset="0"/>
              </a:rPr>
              <a:t>To access the readings or media for each week, please see the syllabus with links to all the readings.  If you are having trouble accessing the readings, please email me.</a:t>
            </a:r>
          </a:p>
          <a:p>
            <a:pPr marL="285750" indent="-285750">
              <a:buFont typeface="Arial" panose="020B0604020202020204" pitchFamily="34" charset="0"/>
              <a:buChar char="•"/>
            </a:pPr>
            <a:r>
              <a:rPr lang="en-US" dirty="0">
                <a:latin typeface="Times" pitchFamily="2" charset="0"/>
              </a:rPr>
              <a:t>Next week we will lead the discussion, but come prepared to share what you found most interested about the readings for next week.  </a:t>
            </a:r>
          </a:p>
          <a:p>
            <a:pPr marL="285750" indent="-285750">
              <a:buFont typeface="Arial" panose="020B0604020202020204" pitchFamily="34" charset="0"/>
              <a:buChar char="•"/>
            </a:pPr>
            <a:endParaRPr lang="en-US" dirty="0">
              <a:latin typeface="Times" pitchFamily="2" charset="0"/>
            </a:endParaRPr>
          </a:p>
        </p:txBody>
      </p:sp>
    </p:spTree>
    <p:extLst>
      <p:ext uri="{BB962C8B-B14F-4D97-AF65-F5344CB8AC3E}">
        <p14:creationId xmlns:p14="http://schemas.microsoft.com/office/powerpoint/2010/main" val="16411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047"/>
          <p:cNvSpPr>
            <a:spLocks/>
          </p:cNvSpPr>
          <p:nvPr/>
        </p:nvSpPr>
        <p:spPr bwMode="auto">
          <a:xfrm>
            <a:off x="76200" y="138131"/>
            <a:ext cx="1583635" cy="457200"/>
          </a:xfrm>
          <a:prstGeom prst="rect">
            <a:avLst/>
          </a:prstGeom>
          <a:solidFill>
            <a:srgbClr val="FF6600"/>
          </a:solidFill>
          <a:ln>
            <a:noFill/>
          </a:ln>
          <a:effectLst/>
        </p:spPr>
        <p:txBody>
          <a:bodyPr wrap="none" anchor="ctr"/>
          <a:lstStyle/>
          <a:p>
            <a:pPr>
              <a:defRPr/>
            </a:pPr>
            <a:endParaRPr lang="en-US" sz="1400">
              <a:solidFill>
                <a:srgbClr val="000000"/>
              </a:solidFill>
              <a:latin typeface="Times"/>
              <a:cs typeface="Times"/>
            </a:endParaRPr>
          </a:p>
        </p:txBody>
      </p:sp>
      <p:sp>
        <p:nvSpPr>
          <p:cNvPr id="6" name="Line 1049"/>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7" name="Text Box 1048"/>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
        <p:nvSpPr>
          <p:cNvPr id="18" name="TextBox 3">
            <a:extLst>
              <a:ext uri="{FF2B5EF4-FFF2-40B4-BE49-F238E27FC236}">
                <a16:creationId xmlns:a16="http://schemas.microsoft.com/office/drawing/2014/main" id="{2271EF25-04F1-594E-80F3-B166DCDF6B1A}"/>
              </a:ext>
            </a:extLst>
          </p:cNvPr>
          <p:cNvSpPr txBox="1">
            <a:spLocks noChangeArrowheads="1"/>
          </p:cNvSpPr>
          <p:nvPr/>
        </p:nvSpPr>
        <p:spPr bwMode="auto">
          <a:xfrm>
            <a:off x="679248" y="1060828"/>
            <a:ext cx="7796581" cy="523220"/>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0000"/>
                </a:solidFill>
                <a:latin typeface="Times"/>
                <a:cs typeface="Times"/>
              </a:rPr>
              <a:t>Corrie Moreau</a:t>
            </a:r>
          </a:p>
        </p:txBody>
      </p:sp>
      <p:pic>
        <p:nvPicPr>
          <p:cNvPr id="5" name="Picture 4" descr="A picture containing book, shelf, library, person&#10;&#10;Description automatically generated">
            <a:extLst>
              <a:ext uri="{FF2B5EF4-FFF2-40B4-BE49-F238E27FC236}">
                <a16:creationId xmlns:a16="http://schemas.microsoft.com/office/drawing/2014/main" id="{9C6F76EB-CC6D-C941-B518-AC2EB0363515}"/>
              </a:ext>
            </a:extLst>
          </p:cNvPr>
          <p:cNvPicPr>
            <a:picLocks noChangeAspect="1"/>
          </p:cNvPicPr>
          <p:nvPr/>
        </p:nvPicPr>
        <p:blipFill>
          <a:blip r:embed="rId5"/>
          <a:stretch>
            <a:fillRect/>
          </a:stretch>
        </p:blipFill>
        <p:spPr>
          <a:xfrm>
            <a:off x="679248" y="1935046"/>
            <a:ext cx="2384089" cy="2738162"/>
          </a:xfrm>
          <a:prstGeom prst="rect">
            <a:avLst/>
          </a:prstGeom>
        </p:spPr>
      </p:pic>
      <p:sp>
        <p:nvSpPr>
          <p:cNvPr id="19" name="Rectangle 4">
            <a:extLst>
              <a:ext uri="{FF2B5EF4-FFF2-40B4-BE49-F238E27FC236}">
                <a16:creationId xmlns:a16="http://schemas.microsoft.com/office/drawing/2014/main" id="{CB27F88B-E76D-6E43-9EBE-B0CC6418B764}"/>
              </a:ext>
            </a:extLst>
          </p:cNvPr>
          <p:cNvSpPr>
            <a:spLocks noChangeArrowheads="1"/>
          </p:cNvSpPr>
          <p:nvPr/>
        </p:nvSpPr>
        <p:spPr bwMode="auto">
          <a:xfrm>
            <a:off x="3204276" y="1919369"/>
            <a:ext cx="5271553" cy="319472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spcBef>
                <a:spcPct val="20000"/>
              </a:spcBef>
            </a:pPr>
            <a:r>
              <a:rPr lang="en-US" dirty="0">
                <a:solidFill>
                  <a:srgbClr val="000000"/>
                </a:solidFill>
                <a:latin typeface="Times"/>
                <a:cs typeface="Times"/>
              </a:rPr>
              <a:t>CALS Senior Associate Dean of Diversity, Equity, and Inclusion</a:t>
            </a:r>
          </a:p>
          <a:p>
            <a:pPr>
              <a:spcBef>
                <a:spcPct val="20000"/>
              </a:spcBef>
            </a:pPr>
            <a:r>
              <a:rPr lang="en-US" dirty="0">
                <a:solidFill>
                  <a:srgbClr val="000000"/>
                </a:solidFill>
                <a:latin typeface="Times"/>
                <a:cs typeface="Times"/>
              </a:rPr>
              <a:t>Martha N. and John C. Moser Professor of Arthropod Biosystematics and Biodiversity</a:t>
            </a:r>
          </a:p>
          <a:p>
            <a:pPr>
              <a:spcBef>
                <a:spcPct val="20000"/>
              </a:spcBef>
            </a:pPr>
            <a:r>
              <a:rPr lang="en-US" dirty="0">
                <a:solidFill>
                  <a:srgbClr val="000000"/>
                </a:solidFill>
                <a:latin typeface="Times"/>
                <a:cs typeface="Times"/>
              </a:rPr>
              <a:t>Director &amp; Curator of the Cornell University Insect Collection</a:t>
            </a:r>
          </a:p>
          <a:p>
            <a:pPr>
              <a:spcBef>
                <a:spcPct val="20000"/>
              </a:spcBef>
            </a:pPr>
            <a:endParaRPr lang="en-US" dirty="0">
              <a:solidFill>
                <a:srgbClr val="000000"/>
              </a:solidFill>
              <a:latin typeface="Times"/>
              <a:cs typeface="Times"/>
            </a:endParaRPr>
          </a:p>
          <a:p>
            <a:pPr>
              <a:spcBef>
                <a:spcPct val="20000"/>
              </a:spcBef>
            </a:pPr>
            <a:r>
              <a:rPr lang="en-US" dirty="0">
                <a:solidFill>
                  <a:srgbClr val="000000"/>
                </a:solidFill>
                <a:latin typeface="Times"/>
                <a:cs typeface="Times"/>
              </a:rPr>
              <a:t>Ph.D. from Harvard University</a:t>
            </a:r>
          </a:p>
          <a:p>
            <a:pPr>
              <a:spcBef>
                <a:spcPct val="20000"/>
              </a:spcBef>
            </a:pPr>
            <a:endParaRPr lang="en-US" dirty="0">
              <a:solidFill>
                <a:srgbClr val="000000"/>
              </a:solidFill>
              <a:latin typeface="Times"/>
              <a:cs typeface="Times"/>
            </a:endParaRPr>
          </a:p>
          <a:p>
            <a:pPr>
              <a:spcBef>
                <a:spcPct val="20000"/>
              </a:spcBef>
            </a:pPr>
            <a:r>
              <a:rPr lang="en-US" dirty="0">
                <a:solidFill>
                  <a:srgbClr val="000000"/>
                </a:solidFill>
                <a:latin typeface="Times"/>
                <a:cs typeface="Times"/>
              </a:rPr>
              <a:t>Pronouns: she/her/hers</a:t>
            </a:r>
          </a:p>
        </p:txBody>
      </p:sp>
    </p:spTree>
    <p:extLst>
      <p:ext uri="{BB962C8B-B14F-4D97-AF65-F5344CB8AC3E}">
        <p14:creationId xmlns:p14="http://schemas.microsoft.com/office/powerpoint/2010/main" val="237904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905103" y="1079249"/>
            <a:ext cx="3359959" cy="523220"/>
          </a:xfrm>
          <a:prstGeom prst="rect">
            <a:avLst/>
          </a:prstGeom>
          <a:noFill/>
          <a:ln w="9525">
            <a:solidFill>
              <a:srgbClr val="00808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Topics We Will Cover</a:t>
            </a:r>
          </a:p>
        </p:txBody>
      </p:sp>
      <p:sp>
        <p:nvSpPr>
          <p:cNvPr id="9" name="TextBox 8">
            <a:extLst>
              <a:ext uri="{FF2B5EF4-FFF2-40B4-BE49-F238E27FC236}">
                <a16:creationId xmlns:a16="http://schemas.microsoft.com/office/drawing/2014/main" id="{5CCDCBAD-7F4B-154C-B040-3B9CBB3EB5A3}"/>
              </a:ext>
            </a:extLst>
          </p:cNvPr>
          <p:cNvSpPr txBox="1"/>
          <p:nvPr/>
        </p:nvSpPr>
        <p:spPr>
          <a:xfrm>
            <a:off x="635443" y="1995918"/>
            <a:ext cx="8221477" cy="4339650"/>
          </a:xfrm>
          <a:prstGeom prst="rect">
            <a:avLst/>
          </a:prstGeom>
          <a:noFill/>
        </p:spPr>
        <p:txBody>
          <a:bodyPr wrap="square" rtlCol="0">
            <a:spAutoFit/>
          </a:bodyPr>
          <a:lstStyle/>
          <a:p>
            <a:r>
              <a:rPr lang="en-US" dirty="0">
                <a:latin typeface="Times" pitchFamily="2" charset="0"/>
              </a:rPr>
              <a:t>List topics/themes:</a:t>
            </a: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r>
              <a:rPr lang="en-US" sz="1200" dirty="0">
                <a:latin typeface="Times" pitchFamily="2" charset="0"/>
              </a:rPr>
              <a:t>* Note some topics are understudied</a:t>
            </a:r>
          </a:p>
          <a:p>
            <a:r>
              <a:rPr lang="en-US" sz="1200" dirty="0">
                <a:latin typeface="Times" pitchFamily="2" charset="0"/>
              </a:rPr>
              <a:t>* If you know of resources, please always send them to us</a:t>
            </a:r>
          </a:p>
        </p:txBody>
      </p:sp>
      <p:sp>
        <p:nvSpPr>
          <p:cNvPr id="14" name="Rectangle 1047">
            <a:extLst>
              <a:ext uri="{FF2B5EF4-FFF2-40B4-BE49-F238E27FC236}">
                <a16:creationId xmlns:a16="http://schemas.microsoft.com/office/drawing/2014/main" id="{4B951481-A01D-0940-AB5E-A8C62BB2F575}"/>
              </a:ext>
            </a:extLst>
          </p:cNvPr>
          <p:cNvSpPr>
            <a:spLocks/>
          </p:cNvSpPr>
          <p:nvPr/>
        </p:nvSpPr>
        <p:spPr bwMode="auto">
          <a:xfrm>
            <a:off x="6653315" y="140016"/>
            <a:ext cx="2103059" cy="457200"/>
          </a:xfrm>
          <a:prstGeom prst="rect">
            <a:avLst/>
          </a:prstGeom>
          <a:solidFill>
            <a:srgbClr val="008080"/>
          </a:solidFill>
          <a:ln>
            <a:noFill/>
          </a:ln>
          <a:effectLst/>
        </p:spPr>
        <p:txBody>
          <a:bodyPr wrap="none" anchor="ctr"/>
          <a:lstStyle/>
          <a:p>
            <a:pPr>
              <a:defRPr/>
            </a:pPr>
            <a:endParaRPr lang="en-US" sz="1400">
              <a:solidFill>
                <a:srgbClr val="000000"/>
              </a:solidFill>
              <a:latin typeface="Times"/>
              <a:cs typeface="Times"/>
            </a:endParaRPr>
          </a:p>
        </p:txBody>
      </p:sp>
      <p:sp>
        <p:nvSpPr>
          <p:cNvPr id="15" name="Line 1049">
            <a:extLst>
              <a:ext uri="{FF2B5EF4-FFF2-40B4-BE49-F238E27FC236}">
                <a16:creationId xmlns:a16="http://schemas.microsoft.com/office/drawing/2014/main" id="{E7B428A4-9830-AE46-8DEB-DE132C61AB85}"/>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7" name="Text Box 1048">
            <a:extLst>
              <a:ext uri="{FF2B5EF4-FFF2-40B4-BE49-F238E27FC236}">
                <a16:creationId xmlns:a16="http://schemas.microsoft.com/office/drawing/2014/main" id="{F4704696-4FC4-FE46-9412-8813DFE25EA9}"/>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graphicFrame>
        <p:nvGraphicFramePr>
          <p:cNvPr id="4" name="Table 3">
            <a:extLst>
              <a:ext uri="{FF2B5EF4-FFF2-40B4-BE49-F238E27FC236}">
                <a16:creationId xmlns:a16="http://schemas.microsoft.com/office/drawing/2014/main" id="{C5319F02-EAA5-2D4F-B33B-B2F4659BA244}"/>
              </a:ext>
            </a:extLst>
          </p:cNvPr>
          <p:cNvGraphicFramePr>
            <a:graphicFrameLocks noGrp="1"/>
          </p:cNvGraphicFramePr>
          <p:nvPr>
            <p:extLst>
              <p:ext uri="{D42A27DB-BD31-4B8C-83A1-F6EECF244321}">
                <p14:modId xmlns:p14="http://schemas.microsoft.com/office/powerpoint/2010/main" val="2024228871"/>
              </p:ext>
            </p:extLst>
          </p:nvPr>
        </p:nvGraphicFramePr>
        <p:xfrm>
          <a:off x="1001730" y="2486347"/>
          <a:ext cx="7140539" cy="2917857"/>
        </p:xfrm>
        <a:graphic>
          <a:graphicData uri="http://schemas.openxmlformats.org/drawingml/2006/table">
            <a:tbl>
              <a:tblPr>
                <a:tableStyleId>{5C22544A-7EE6-4342-B048-85BDC9FD1C3A}</a:tableStyleId>
              </a:tblPr>
              <a:tblGrid>
                <a:gridCol w="7140539">
                  <a:extLst>
                    <a:ext uri="{9D8B030D-6E8A-4147-A177-3AD203B41FA5}">
                      <a16:colId xmlns:a16="http://schemas.microsoft.com/office/drawing/2014/main" val="2694205457"/>
                    </a:ext>
                  </a:extLst>
                </a:gridCol>
              </a:tblGrid>
              <a:tr h="267203">
                <a:tc>
                  <a:txBody>
                    <a:bodyPr/>
                    <a:lstStyle/>
                    <a:p>
                      <a:pPr marL="0" marR="0">
                        <a:spcBef>
                          <a:spcPts val="0"/>
                        </a:spcBef>
                        <a:spcAft>
                          <a:spcPts val="0"/>
                        </a:spcAft>
                      </a:pPr>
                      <a:r>
                        <a:rPr lang="en-US" sz="1400">
                          <a:effectLst/>
                          <a:latin typeface="Times" pitchFamily="2" charset="0"/>
                        </a:rPr>
                        <a:t>Historical racism in STEM – Origins of the concept of race</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570110"/>
                  </a:ext>
                </a:extLst>
              </a:tr>
              <a:tr h="256515">
                <a:tc>
                  <a:txBody>
                    <a:bodyPr/>
                    <a:lstStyle/>
                    <a:p>
                      <a:pPr marL="0" marR="0">
                        <a:spcBef>
                          <a:spcPts val="0"/>
                        </a:spcBef>
                        <a:spcAft>
                          <a:spcPts val="0"/>
                        </a:spcAft>
                      </a:pPr>
                      <a:r>
                        <a:rPr lang="en-US" sz="1400">
                          <a:effectLst/>
                          <a:latin typeface="Times" pitchFamily="2" charset="0"/>
                        </a:rPr>
                        <a:t>Historical racism in STEM – Experimentation on groups</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962812"/>
                  </a:ext>
                </a:extLst>
              </a:tr>
              <a:tr h="267203">
                <a:tc>
                  <a:txBody>
                    <a:bodyPr/>
                    <a:lstStyle/>
                    <a:p>
                      <a:pPr marL="0" marR="0">
                        <a:spcBef>
                          <a:spcPts val="0"/>
                        </a:spcBef>
                        <a:spcAft>
                          <a:spcPts val="0"/>
                        </a:spcAft>
                      </a:pPr>
                      <a:r>
                        <a:rPr lang="en-US" sz="1400">
                          <a:effectLst/>
                          <a:latin typeface="Times" pitchFamily="2" charset="0"/>
                        </a:rPr>
                        <a:t>Historical racism in STEM – Eugenics</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421640"/>
                  </a:ext>
                </a:extLst>
              </a:tr>
              <a:tr h="267203">
                <a:tc>
                  <a:txBody>
                    <a:bodyPr/>
                    <a:lstStyle/>
                    <a:p>
                      <a:pPr marL="0" marR="0">
                        <a:spcBef>
                          <a:spcPts val="0"/>
                        </a:spcBef>
                        <a:spcAft>
                          <a:spcPts val="0"/>
                        </a:spcAft>
                      </a:pPr>
                      <a:r>
                        <a:rPr lang="en-US" sz="1400">
                          <a:effectLst/>
                          <a:latin typeface="Times" pitchFamily="2" charset="0"/>
                        </a:rPr>
                        <a:t>Data and bias against Women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8776020"/>
                  </a:ext>
                </a:extLst>
              </a:tr>
              <a:tr h="256515">
                <a:tc>
                  <a:txBody>
                    <a:bodyPr/>
                    <a:lstStyle/>
                    <a:p>
                      <a:pPr marL="0" marR="0">
                        <a:spcBef>
                          <a:spcPts val="0"/>
                        </a:spcBef>
                        <a:spcAft>
                          <a:spcPts val="0"/>
                        </a:spcAft>
                      </a:pPr>
                      <a:r>
                        <a:rPr lang="en-US" sz="1400">
                          <a:effectLst/>
                          <a:latin typeface="Times" pitchFamily="2" charset="0"/>
                        </a:rPr>
                        <a:t>Data and bias against LGBTQIA+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940213"/>
                  </a:ext>
                </a:extLst>
              </a:tr>
              <a:tr h="267203">
                <a:tc>
                  <a:txBody>
                    <a:bodyPr/>
                    <a:lstStyle/>
                    <a:p>
                      <a:pPr marL="0" marR="0">
                        <a:spcBef>
                          <a:spcPts val="0"/>
                        </a:spcBef>
                        <a:spcAft>
                          <a:spcPts val="0"/>
                        </a:spcAft>
                      </a:pPr>
                      <a:r>
                        <a:rPr lang="en-US" sz="1400">
                          <a:effectLst/>
                          <a:latin typeface="Times" pitchFamily="2" charset="0"/>
                        </a:rPr>
                        <a:t>Data and bias against people of color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390719"/>
                  </a:ext>
                </a:extLst>
              </a:tr>
              <a:tr h="267203">
                <a:tc>
                  <a:txBody>
                    <a:bodyPr/>
                    <a:lstStyle/>
                    <a:p>
                      <a:pPr marL="0" marR="0">
                        <a:spcBef>
                          <a:spcPts val="0"/>
                        </a:spcBef>
                        <a:spcAft>
                          <a:spcPts val="0"/>
                        </a:spcAft>
                      </a:pPr>
                      <a:r>
                        <a:rPr lang="en-US" sz="1400">
                          <a:effectLst/>
                          <a:latin typeface="Times" pitchFamily="2" charset="0"/>
                        </a:rPr>
                        <a:t>Data and bias against people with disabilities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3500553"/>
                  </a:ext>
                </a:extLst>
              </a:tr>
              <a:tr h="267203">
                <a:tc>
                  <a:txBody>
                    <a:bodyPr/>
                    <a:lstStyle/>
                    <a:p>
                      <a:pPr marL="0" marR="0">
                        <a:spcBef>
                          <a:spcPts val="0"/>
                        </a:spcBef>
                        <a:spcAft>
                          <a:spcPts val="0"/>
                        </a:spcAft>
                      </a:pPr>
                      <a:r>
                        <a:rPr lang="en-US" sz="1400">
                          <a:effectLst/>
                          <a:latin typeface="Times" pitchFamily="2" charset="0"/>
                        </a:rPr>
                        <a:t>Data and bias against first generation and low-income people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76454"/>
                  </a:ext>
                </a:extLst>
              </a:tr>
              <a:tr h="267203">
                <a:tc>
                  <a:txBody>
                    <a:bodyPr/>
                    <a:lstStyle/>
                    <a:p>
                      <a:pPr marL="0" marR="0">
                        <a:spcBef>
                          <a:spcPts val="0"/>
                        </a:spcBef>
                        <a:spcAft>
                          <a:spcPts val="0"/>
                        </a:spcAft>
                      </a:pPr>
                      <a:r>
                        <a:rPr lang="en-US" sz="1400">
                          <a:effectLst/>
                          <a:latin typeface="Times" pitchFamily="2" charset="0"/>
                        </a:rPr>
                        <a:t>Systemic racism, bias and exclusion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128175"/>
                  </a:ext>
                </a:extLst>
              </a:tr>
              <a:tr h="267203">
                <a:tc>
                  <a:txBody>
                    <a:bodyPr/>
                    <a:lstStyle/>
                    <a:p>
                      <a:pPr marL="0" marR="0">
                        <a:spcBef>
                          <a:spcPts val="0"/>
                        </a:spcBef>
                        <a:spcAft>
                          <a:spcPts val="0"/>
                        </a:spcAft>
                      </a:pPr>
                      <a:r>
                        <a:rPr lang="en-US" sz="1400">
                          <a:effectLst/>
                          <a:latin typeface="Times" pitchFamily="2" charset="0"/>
                        </a:rPr>
                        <a:t>Progress on reducing racism, bias, and exclusion in STEM</a:t>
                      </a:r>
                      <a:endParaRPr lang="en-US" sz="140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7909105"/>
                  </a:ext>
                </a:extLst>
              </a:tr>
              <a:tr h="267203">
                <a:tc>
                  <a:txBody>
                    <a:bodyPr/>
                    <a:lstStyle/>
                    <a:p>
                      <a:pPr marL="0" marR="0">
                        <a:spcBef>
                          <a:spcPts val="0"/>
                        </a:spcBef>
                        <a:spcAft>
                          <a:spcPts val="0"/>
                        </a:spcAft>
                      </a:pPr>
                      <a:r>
                        <a:rPr lang="en-US" sz="1400" dirty="0">
                          <a:effectLst/>
                          <a:latin typeface="Times" pitchFamily="2" charset="0"/>
                        </a:rPr>
                        <a:t>Identify actionable steps to achieve equity and inclusion in STEM</a:t>
                      </a:r>
                      <a:endParaRPr lang="en-US" sz="1400" dirty="0">
                        <a:effectLst/>
                        <a:latin typeface="Times"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8494770"/>
                  </a:ext>
                </a:extLst>
              </a:tr>
            </a:tbl>
          </a:graphicData>
        </a:graphic>
      </p:graphicFrame>
    </p:spTree>
    <p:extLst>
      <p:ext uri="{BB962C8B-B14F-4D97-AF65-F5344CB8AC3E}">
        <p14:creationId xmlns:p14="http://schemas.microsoft.com/office/powerpoint/2010/main" val="2487785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730567" y="1079249"/>
            <a:ext cx="1648465" cy="523220"/>
          </a:xfrm>
          <a:prstGeom prst="rect">
            <a:avLst/>
          </a:prstGeom>
          <a:noFill/>
          <a:ln w="9525">
            <a:solidFill>
              <a:srgbClr val="00808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Welcome!</a:t>
            </a:r>
          </a:p>
        </p:txBody>
      </p:sp>
      <p:sp>
        <p:nvSpPr>
          <p:cNvPr id="9" name="TextBox 8">
            <a:extLst>
              <a:ext uri="{FF2B5EF4-FFF2-40B4-BE49-F238E27FC236}">
                <a16:creationId xmlns:a16="http://schemas.microsoft.com/office/drawing/2014/main" id="{5CCDCBAD-7F4B-154C-B040-3B9CBB3EB5A3}"/>
              </a:ext>
            </a:extLst>
          </p:cNvPr>
          <p:cNvSpPr txBox="1"/>
          <p:nvPr/>
        </p:nvSpPr>
        <p:spPr>
          <a:xfrm>
            <a:off x="534897" y="2900379"/>
            <a:ext cx="8221477" cy="2523768"/>
          </a:xfrm>
          <a:prstGeom prst="rect">
            <a:avLst/>
          </a:prstGeom>
          <a:noFill/>
        </p:spPr>
        <p:txBody>
          <a:bodyPr wrap="square" rtlCol="0">
            <a:spAutoFit/>
          </a:bodyPr>
          <a:lstStyle/>
          <a:p>
            <a:r>
              <a:rPr lang="en-US" sz="2000" dirty="0">
                <a:latin typeface="Times" pitchFamily="2" charset="0"/>
                <a:cs typeface="Times"/>
              </a:rPr>
              <a:t>We look forward to working with you to discuss these very important topics!</a:t>
            </a:r>
          </a:p>
          <a:p>
            <a:endParaRPr lang="en-US" sz="2000" dirty="0">
              <a:latin typeface="Times" pitchFamily="2" charset="0"/>
              <a:cs typeface="Times"/>
            </a:endParaRPr>
          </a:p>
          <a:p>
            <a:r>
              <a:rPr lang="en-US" sz="2000" dirty="0">
                <a:latin typeface="Times" pitchFamily="2" charset="0"/>
                <a:cs typeface="Times"/>
              </a:rPr>
              <a:t>Now we would like to hear from you!</a:t>
            </a:r>
          </a:p>
          <a:p>
            <a:pPr marL="342900" indent="-342900">
              <a:buFont typeface="Arial" panose="020B0604020202020204" pitchFamily="34" charset="0"/>
              <a:buChar char="•"/>
            </a:pPr>
            <a:r>
              <a:rPr lang="en-US" sz="2000" dirty="0">
                <a:latin typeface="Times" pitchFamily="2" charset="0"/>
                <a:cs typeface="Times"/>
              </a:rPr>
              <a:t>What is your name?</a:t>
            </a:r>
          </a:p>
          <a:p>
            <a:pPr marL="342900" indent="-342900">
              <a:buFont typeface="Arial" panose="020B0604020202020204" pitchFamily="34" charset="0"/>
              <a:buChar char="•"/>
            </a:pPr>
            <a:r>
              <a:rPr lang="en-US" sz="2000" dirty="0">
                <a:latin typeface="Times" pitchFamily="2" charset="0"/>
                <a:cs typeface="Times"/>
              </a:rPr>
              <a:t>Pronouns?</a:t>
            </a:r>
          </a:p>
          <a:p>
            <a:pPr marL="342900" indent="-342900">
              <a:buFont typeface="Arial" panose="020B0604020202020204" pitchFamily="34" charset="0"/>
              <a:buChar char="•"/>
            </a:pPr>
            <a:r>
              <a:rPr lang="en-US" sz="2000" dirty="0">
                <a:latin typeface="Times" pitchFamily="2" charset="0"/>
                <a:cs typeface="Times"/>
              </a:rPr>
              <a:t>Major or area of study?</a:t>
            </a:r>
          </a:p>
          <a:p>
            <a:pPr marL="342900" indent="-342900">
              <a:buFont typeface="Arial" panose="020B0604020202020204" pitchFamily="34" charset="0"/>
              <a:buChar char="•"/>
            </a:pPr>
            <a:r>
              <a:rPr lang="en-US" sz="2000" dirty="0">
                <a:latin typeface="Times" pitchFamily="2" charset="0"/>
                <a:cs typeface="Times"/>
              </a:rPr>
              <a:t>Why are you interested in taking this course? </a:t>
            </a:r>
            <a:endParaRPr lang="en-US" dirty="0">
              <a:latin typeface="Times" pitchFamily="2" charset="0"/>
            </a:endParaRPr>
          </a:p>
          <a:p>
            <a:pPr marL="285750" indent="-285750">
              <a:buFont typeface="Arial" panose="020B0604020202020204" pitchFamily="34" charset="0"/>
              <a:buChar char="•"/>
            </a:pPr>
            <a:endParaRPr lang="en-US" dirty="0">
              <a:latin typeface="Times" pitchFamily="2" charset="0"/>
            </a:endParaRPr>
          </a:p>
        </p:txBody>
      </p:sp>
      <p:sp>
        <p:nvSpPr>
          <p:cNvPr id="14" name="Rectangle 1047">
            <a:extLst>
              <a:ext uri="{FF2B5EF4-FFF2-40B4-BE49-F238E27FC236}">
                <a16:creationId xmlns:a16="http://schemas.microsoft.com/office/drawing/2014/main" id="{4B951481-A01D-0940-AB5E-A8C62BB2F575}"/>
              </a:ext>
            </a:extLst>
          </p:cNvPr>
          <p:cNvSpPr>
            <a:spLocks/>
          </p:cNvSpPr>
          <p:nvPr/>
        </p:nvSpPr>
        <p:spPr bwMode="auto">
          <a:xfrm>
            <a:off x="6653315" y="140016"/>
            <a:ext cx="2103059" cy="457200"/>
          </a:xfrm>
          <a:prstGeom prst="rect">
            <a:avLst/>
          </a:prstGeom>
          <a:solidFill>
            <a:srgbClr val="008080"/>
          </a:solidFill>
          <a:ln>
            <a:noFill/>
          </a:ln>
          <a:effectLst/>
        </p:spPr>
        <p:txBody>
          <a:bodyPr wrap="none" anchor="ctr"/>
          <a:lstStyle/>
          <a:p>
            <a:pPr>
              <a:defRPr/>
            </a:pPr>
            <a:endParaRPr lang="en-US" sz="1400">
              <a:solidFill>
                <a:srgbClr val="000000"/>
              </a:solidFill>
              <a:latin typeface="Times"/>
              <a:cs typeface="Times"/>
            </a:endParaRPr>
          </a:p>
        </p:txBody>
      </p:sp>
      <p:sp>
        <p:nvSpPr>
          <p:cNvPr id="15" name="Line 1049">
            <a:extLst>
              <a:ext uri="{FF2B5EF4-FFF2-40B4-BE49-F238E27FC236}">
                <a16:creationId xmlns:a16="http://schemas.microsoft.com/office/drawing/2014/main" id="{E7B428A4-9830-AE46-8DEB-DE132C61AB85}"/>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7" name="Text Box 1048">
            <a:extLst>
              <a:ext uri="{FF2B5EF4-FFF2-40B4-BE49-F238E27FC236}">
                <a16:creationId xmlns:a16="http://schemas.microsoft.com/office/drawing/2014/main" id="{F4704696-4FC4-FE46-9412-8813DFE25EA9}"/>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289972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047"/>
          <p:cNvSpPr>
            <a:spLocks/>
          </p:cNvSpPr>
          <p:nvPr/>
        </p:nvSpPr>
        <p:spPr bwMode="auto">
          <a:xfrm>
            <a:off x="76200" y="138131"/>
            <a:ext cx="1583635" cy="457200"/>
          </a:xfrm>
          <a:prstGeom prst="rect">
            <a:avLst/>
          </a:prstGeom>
          <a:solidFill>
            <a:srgbClr val="FF6600"/>
          </a:solidFill>
          <a:ln>
            <a:noFill/>
          </a:ln>
          <a:effectLst/>
        </p:spPr>
        <p:txBody>
          <a:bodyPr wrap="none" anchor="ctr"/>
          <a:lstStyle/>
          <a:p>
            <a:pPr>
              <a:defRPr/>
            </a:pPr>
            <a:endParaRPr lang="en-US" sz="1400">
              <a:solidFill>
                <a:srgbClr val="000000"/>
              </a:solidFill>
              <a:latin typeface="Times"/>
              <a:cs typeface="Times"/>
            </a:endParaRPr>
          </a:p>
        </p:txBody>
      </p:sp>
      <p:sp>
        <p:nvSpPr>
          <p:cNvPr id="6" name="Line 1049"/>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7" name="Text Box 1048"/>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
        <p:nvSpPr>
          <p:cNvPr id="18" name="TextBox 3">
            <a:extLst>
              <a:ext uri="{FF2B5EF4-FFF2-40B4-BE49-F238E27FC236}">
                <a16:creationId xmlns:a16="http://schemas.microsoft.com/office/drawing/2014/main" id="{2271EF25-04F1-594E-80F3-B166DCDF6B1A}"/>
              </a:ext>
            </a:extLst>
          </p:cNvPr>
          <p:cNvSpPr txBox="1">
            <a:spLocks noChangeArrowheads="1"/>
          </p:cNvSpPr>
          <p:nvPr/>
        </p:nvSpPr>
        <p:spPr bwMode="auto">
          <a:xfrm>
            <a:off x="679248" y="1060828"/>
            <a:ext cx="7796581" cy="523220"/>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0000"/>
                </a:solidFill>
                <a:latin typeface="Times"/>
                <a:cs typeface="Times"/>
              </a:rPr>
              <a:t>Stella Hein</a:t>
            </a:r>
          </a:p>
        </p:txBody>
      </p:sp>
      <p:sp>
        <p:nvSpPr>
          <p:cNvPr id="7" name="Rectangle 4">
            <a:extLst>
              <a:ext uri="{FF2B5EF4-FFF2-40B4-BE49-F238E27FC236}">
                <a16:creationId xmlns:a16="http://schemas.microsoft.com/office/drawing/2014/main" id="{1308C0CB-88AF-4F49-8310-328C4449B44F}"/>
              </a:ext>
            </a:extLst>
          </p:cNvPr>
          <p:cNvSpPr>
            <a:spLocks noChangeArrowheads="1"/>
          </p:cNvSpPr>
          <p:nvPr/>
        </p:nvSpPr>
        <p:spPr bwMode="auto">
          <a:xfrm>
            <a:off x="3204276" y="1919369"/>
            <a:ext cx="5271553" cy="197592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spcBef>
                <a:spcPct val="20000"/>
              </a:spcBef>
            </a:pPr>
            <a:r>
              <a:rPr lang="en-US" dirty="0">
                <a:solidFill>
                  <a:srgbClr val="000000"/>
                </a:solidFill>
                <a:latin typeface="Times"/>
                <a:cs typeface="Times"/>
              </a:rPr>
              <a:t>CALS Director of the Office of Diversity, Equity, and Inclusion</a:t>
            </a:r>
          </a:p>
          <a:p>
            <a:pPr>
              <a:spcBef>
                <a:spcPct val="20000"/>
              </a:spcBef>
            </a:pPr>
            <a:endParaRPr lang="en-US" dirty="0">
              <a:solidFill>
                <a:srgbClr val="000000"/>
              </a:solidFill>
              <a:latin typeface="Times"/>
              <a:cs typeface="Times"/>
            </a:endParaRPr>
          </a:p>
          <a:p>
            <a:pPr>
              <a:spcBef>
                <a:spcPct val="20000"/>
              </a:spcBef>
            </a:pPr>
            <a:r>
              <a:rPr lang="en-US" dirty="0">
                <a:solidFill>
                  <a:srgbClr val="000000"/>
                </a:solidFill>
                <a:latin typeface="Times"/>
                <a:cs typeface="Times"/>
              </a:rPr>
              <a:t>Ph.D. from the University of California, Santa Barbara</a:t>
            </a:r>
          </a:p>
          <a:p>
            <a:pPr>
              <a:spcBef>
                <a:spcPct val="20000"/>
              </a:spcBef>
            </a:pPr>
            <a:endParaRPr lang="en-US" dirty="0">
              <a:solidFill>
                <a:srgbClr val="000000"/>
              </a:solidFill>
              <a:latin typeface="Times"/>
              <a:cs typeface="Times"/>
            </a:endParaRPr>
          </a:p>
          <a:p>
            <a:pPr>
              <a:spcBef>
                <a:spcPct val="20000"/>
              </a:spcBef>
            </a:pPr>
            <a:r>
              <a:rPr lang="en-US" dirty="0">
                <a:solidFill>
                  <a:srgbClr val="000000"/>
                </a:solidFill>
                <a:latin typeface="Times"/>
                <a:cs typeface="Times"/>
              </a:rPr>
              <a:t>Pronouns: she/her/hers</a:t>
            </a:r>
          </a:p>
        </p:txBody>
      </p:sp>
      <p:pic>
        <p:nvPicPr>
          <p:cNvPr id="5" name="Picture 4" descr="A person smiling at camera&#10;&#10;Description automatically generated">
            <a:extLst>
              <a:ext uri="{FF2B5EF4-FFF2-40B4-BE49-F238E27FC236}">
                <a16:creationId xmlns:a16="http://schemas.microsoft.com/office/drawing/2014/main" id="{58D134AD-DA61-3A24-F0A3-16A3480DBA00}"/>
              </a:ext>
            </a:extLst>
          </p:cNvPr>
          <p:cNvPicPr>
            <a:picLocks noChangeAspect="1"/>
          </p:cNvPicPr>
          <p:nvPr/>
        </p:nvPicPr>
        <p:blipFill>
          <a:blip r:embed="rId5"/>
          <a:stretch>
            <a:fillRect/>
          </a:stretch>
        </p:blipFill>
        <p:spPr>
          <a:xfrm>
            <a:off x="679248" y="1919369"/>
            <a:ext cx="2374900" cy="2374900"/>
          </a:xfrm>
          <a:prstGeom prst="rect">
            <a:avLst/>
          </a:prstGeom>
        </p:spPr>
      </p:pic>
    </p:spTree>
    <p:extLst>
      <p:ext uri="{BB962C8B-B14F-4D97-AF65-F5344CB8AC3E}">
        <p14:creationId xmlns:p14="http://schemas.microsoft.com/office/powerpoint/2010/main" val="56907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1D273A-FAF4-5A65-5754-0F73792B48F9}"/>
            </a:ext>
          </a:extLst>
        </p:cNvPr>
        <p:cNvGrpSpPr/>
        <p:nvPr/>
      </p:nvGrpSpPr>
      <p:grpSpPr>
        <a:xfrm>
          <a:off x="0" y="0"/>
          <a:ext cx="0" cy="0"/>
          <a:chOff x="0" y="0"/>
          <a:chExt cx="0" cy="0"/>
        </a:xfrm>
      </p:grpSpPr>
      <p:sp>
        <p:nvSpPr>
          <p:cNvPr id="4" name="Rectangle 1047">
            <a:extLst>
              <a:ext uri="{FF2B5EF4-FFF2-40B4-BE49-F238E27FC236}">
                <a16:creationId xmlns:a16="http://schemas.microsoft.com/office/drawing/2014/main" id="{E1173BD2-8D43-C734-2999-8E69A4FA8499}"/>
              </a:ext>
            </a:extLst>
          </p:cNvPr>
          <p:cNvSpPr>
            <a:spLocks/>
          </p:cNvSpPr>
          <p:nvPr/>
        </p:nvSpPr>
        <p:spPr bwMode="auto">
          <a:xfrm>
            <a:off x="76200" y="138131"/>
            <a:ext cx="1583635" cy="457200"/>
          </a:xfrm>
          <a:prstGeom prst="rect">
            <a:avLst/>
          </a:prstGeom>
          <a:solidFill>
            <a:srgbClr val="FF6600"/>
          </a:solidFill>
          <a:ln>
            <a:noFill/>
          </a:ln>
          <a:effectLst/>
        </p:spPr>
        <p:txBody>
          <a:bodyPr wrap="none" anchor="ctr"/>
          <a:lstStyle/>
          <a:p>
            <a:pPr>
              <a:defRPr/>
            </a:pPr>
            <a:endParaRPr lang="en-US" sz="1400">
              <a:solidFill>
                <a:srgbClr val="000000"/>
              </a:solidFill>
              <a:latin typeface="Times"/>
              <a:cs typeface="Times"/>
            </a:endParaRPr>
          </a:p>
        </p:txBody>
      </p:sp>
      <p:sp>
        <p:nvSpPr>
          <p:cNvPr id="6" name="Line 1049">
            <a:extLst>
              <a:ext uri="{FF2B5EF4-FFF2-40B4-BE49-F238E27FC236}">
                <a16:creationId xmlns:a16="http://schemas.microsoft.com/office/drawing/2014/main" id="{6F1C7FF3-08FD-F22E-E205-6AD6C9CAE7B8}"/>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7" name="Text Box 1048">
            <a:extLst>
              <a:ext uri="{FF2B5EF4-FFF2-40B4-BE49-F238E27FC236}">
                <a16:creationId xmlns:a16="http://schemas.microsoft.com/office/drawing/2014/main" id="{3FA7705C-66E5-FFFE-F5A0-B126D7FB091E}"/>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
        <p:nvSpPr>
          <p:cNvPr id="18" name="TextBox 3">
            <a:extLst>
              <a:ext uri="{FF2B5EF4-FFF2-40B4-BE49-F238E27FC236}">
                <a16:creationId xmlns:a16="http://schemas.microsoft.com/office/drawing/2014/main" id="{419580F7-5FA4-3D2B-511D-23887B7E2E99}"/>
              </a:ext>
            </a:extLst>
          </p:cNvPr>
          <p:cNvSpPr txBox="1">
            <a:spLocks noChangeArrowheads="1"/>
          </p:cNvSpPr>
          <p:nvPr/>
        </p:nvSpPr>
        <p:spPr bwMode="auto">
          <a:xfrm>
            <a:off x="679248" y="1060828"/>
            <a:ext cx="7796581" cy="523220"/>
          </a:xfrm>
          <a:prstGeom prst="rect">
            <a:avLst/>
          </a:prstGeom>
          <a:noFill/>
          <a:ln w="9525">
            <a:solidFill>
              <a:srgbClr val="FF66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0000"/>
                </a:solidFill>
                <a:latin typeface="Times"/>
                <a:cs typeface="Times"/>
              </a:rPr>
              <a:t>We published a paper on this course!</a:t>
            </a:r>
          </a:p>
        </p:txBody>
      </p:sp>
      <p:pic>
        <p:nvPicPr>
          <p:cNvPr id="2" name="Picture 1" descr="A person with curly hair&#10;&#10;Description automatically generated with low confidence">
            <a:extLst>
              <a:ext uri="{FF2B5EF4-FFF2-40B4-BE49-F238E27FC236}">
                <a16:creationId xmlns:a16="http://schemas.microsoft.com/office/drawing/2014/main" id="{6898E795-9992-474C-B1CE-C03FB826094F}"/>
              </a:ext>
            </a:extLst>
          </p:cNvPr>
          <p:cNvPicPr>
            <a:picLocks noChangeAspect="1"/>
          </p:cNvPicPr>
          <p:nvPr/>
        </p:nvPicPr>
        <p:blipFill>
          <a:blip r:embed="rId5"/>
          <a:stretch>
            <a:fillRect/>
          </a:stretch>
        </p:blipFill>
        <p:spPr>
          <a:xfrm>
            <a:off x="1659835" y="2088390"/>
            <a:ext cx="1148515" cy="1148515"/>
          </a:xfrm>
          <a:prstGeom prst="rect">
            <a:avLst/>
          </a:prstGeom>
        </p:spPr>
      </p:pic>
      <p:pic>
        <p:nvPicPr>
          <p:cNvPr id="3" name="Picture 2">
            <a:extLst>
              <a:ext uri="{FF2B5EF4-FFF2-40B4-BE49-F238E27FC236}">
                <a16:creationId xmlns:a16="http://schemas.microsoft.com/office/drawing/2014/main" id="{76566389-59B7-092F-50FE-156757A8CEFE}"/>
              </a:ext>
            </a:extLst>
          </p:cNvPr>
          <p:cNvPicPr>
            <a:picLocks noChangeAspect="1"/>
          </p:cNvPicPr>
          <p:nvPr/>
        </p:nvPicPr>
        <p:blipFill>
          <a:blip r:embed="rId6"/>
          <a:stretch>
            <a:fillRect/>
          </a:stretch>
        </p:blipFill>
        <p:spPr>
          <a:xfrm>
            <a:off x="312002" y="3389748"/>
            <a:ext cx="1148514" cy="1148514"/>
          </a:xfrm>
          <a:prstGeom prst="rect">
            <a:avLst/>
          </a:prstGeom>
        </p:spPr>
      </p:pic>
      <p:pic>
        <p:nvPicPr>
          <p:cNvPr id="5" name="Picture 4">
            <a:extLst>
              <a:ext uri="{FF2B5EF4-FFF2-40B4-BE49-F238E27FC236}">
                <a16:creationId xmlns:a16="http://schemas.microsoft.com/office/drawing/2014/main" id="{398D4062-267D-A509-65B9-0B8676B23995}"/>
              </a:ext>
            </a:extLst>
          </p:cNvPr>
          <p:cNvPicPr>
            <a:picLocks noChangeAspect="1"/>
          </p:cNvPicPr>
          <p:nvPr/>
        </p:nvPicPr>
        <p:blipFill>
          <a:blip r:embed="rId7"/>
          <a:stretch>
            <a:fillRect/>
          </a:stretch>
        </p:blipFill>
        <p:spPr>
          <a:xfrm>
            <a:off x="1659835" y="3389748"/>
            <a:ext cx="1148514" cy="1148514"/>
          </a:xfrm>
          <a:prstGeom prst="rect">
            <a:avLst/>
          </a:prstGeom>
        </p:spPr>
      </p:pic>
      <p:pic>
        <p:nvPicPr>
          <p:cNvPr id="8" name="Picture 7" descr="A person wearing glasses&#10;&#10;Description automatically generated with low confidence">
            <a:extLst>
              <a:ext uri="{FF2B5EF4-FFF2-40B4-BE49-F238E27FC236}">
                <a16:creationId xmlns:a16="http://schemas.microsoft.com/office/drawing/2014/main" id="{044C5C03-8D07-34EE-2E42-4C2AED9187E5}"/>
              </a:ext>
            </a:extLst>
          </p:cNvPr>
          <p:cNvPicPr>
            <a:picLocks noChangeAspect="1"/>
          </p:cNvPicPr>
          <p:nvPr/>
        </p:nvPicPr>
        <p:blipFill>
          <a:blip r:embed="rId8"/>
          <a:stretch>
            <a:fillRect/>
          </a:stretch>
        </p:blipFill>
        <p:spPr>
          <a:xfrm>
            <a:off x="312002" y="2088391"/>
            <a:ext cx="1148514" cy="1148514"/>
          </a:xfrm>
          <a:prstGeom prst="rect">
            <a:avLst/>
          </a:prstGeom>
        </p:spPr>
      </p:pic>
      <p:pic>
        <p:nvPicPr>
          <p:cNvPr id="9" name="Picture 8" descr="Text&#10;&#10;Description automatically generated">
            <a:extLst>
              <a:ext uri="{FF2B5EF4-FFF2-40B4-BE49-F238E27FC236}">
                <a16:creationId xmlns:a16="http://schemas.microsoft.com/office/drawing/2014/main" id="{65738B51-236A-6E97-C4BA-A0394260E7E3}"/>
              </a:ext>
            </a:extLst>
          </p:cNvPr>
          <p:cNvPicPr>
            <a:picLocks noChangeAspect="1"/>
          </p:cNvPicPr>
          <p:nvPr/>
        </p:nvPicPr>
        <p:blipFill>
          <a:blip r:embed="rId9"/>
          <a:stretch>
            <a:fillRect/>
          </a:stretch>
        </p:blipFill>
        <p:spPr>
          <a:xfrm>
            <a:off x="3067050" y="2398564"/>
            <a:ext cx="5532664" cy="1804815"/>
          </a:xfrm>
          <a:prstGeom prst="rect">
            <a:avLst/>
          </a:prstGeom>
          <a:effectLst>
            <a:outerShdw blurRad="50800" dist="38100" dir="8100000" algn="tr" rotWithShape="0">
              <a:prstClr val="black">
                <a:alpha val="40000"/>
              </a:prstClr>
            </a:outerShdw>
          </a:effectLst>
        </p:spPr>
      </p:pic>
      <p:sp>
        <p:nvSpPr>
          <p:cNvPr id="10" name="TextBox 9">
            <a:extLst>
              <a:ext uri="{FF2B5EF4-FFF2-40B4-BE49-F238E27FC236}">
                <a16:creationId xmlns:a16="http://schemas.microsoft.com/office/drawing/2014/main" id="{F268B69B-3C50-45A5-F7A8-63C811CB4DEB}"/>
              </a:ext>
            </a:extLst>
          </p:cNvPr>
          <p:cNvSpPr txBox="1"/>
          <p:nvPr/>
        </p:nvSpPr>
        <p:spPr>
          <a:xfrm>
            <a:off x="520567" y="4847365"/>
            <a:ext cx="7955262"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Courses modeled after this course are now taught at: </a:t>
            </a:r>
          </a:p>
          <a:p>
            <a:pPr algn="ctr"/>
            <a:r>
              <a:rPr lang="en-US" sz="1600" b="0" i="0" dirty="0">
                <a:effectLst/>
                <a:latin typeface="Times New Roman" panose="02020603050405020304" pitchFamily="18" charset="0"/>
                <a:cs typeface="Times New Roman" panose="02020603050405020304" pitchFamily="18" charset="0"/>
              </a:rPr>
              <a:t>UCSD, </a:t>
            </a:r>
            <a:r>
              <a:rPr lang="en-US" sz="1600" b="0" i="0" dirty="0" err="1">
                <a:effectLst/>
                <a:latin typeface="Times New Roman" panose="02020603050405020304" pitchFamily="18" charset="0"/>
                <a:cs typeface="Times New Roman" panose="02020603050405020304" pitchFamily="18" charset="0"/>
              </a:rPr>
              <a:t>UToronto</a:t>
            </a:r>
            <a:r>
              <a:rPr lang="en-US" sz="1600" b="0" i="0" dirty="0">
                <a:effectLst/>
                <a:latin typeface="Times New Roman" panose="02020603050405020304" pitchFamily="18" charset="0"/>
                <a:cs typeface="Times New Roman" panose="02020603050405020304" pitchFamily="18" charset="0"/>
              </a:rPr>
              <a:t>, UT Austin, Clemson, Universidad Nacional </a:t>
            </a:r>
            <a:r>
              <a:rPr lang="en-US" sz="1600" b="0" i="0" dirty="0" err="1">
                <a:effectLst/>
                <a:latin typeface="Times New Roman" panose="02020603050405020304" pitchFamily="18" charset="0"/>
                <a:cs typeface="Times New Roman" panose="02020603050405020304" pitchFamily="18" charset="0"/>
              </a:rPr>
              <a:t>Autónoma</a:t>
            </a:r>
            <a:r>
              <a:rPr lang="en-US" sz="1600" b="0" i="0" dirty="0">
                <a:effectLst/>
                <a:latin typeface="Times New Roman" panose="02020603050405020304" pitchFamily="18" charset="0"/>
                <a:cs typeface="Times New Roman" panose="02020603050405020304" pitchFamily="18" charset="0"/>
              </a:rPr>
              <a:t> de México (UNAM), California State Northridge, and others</a:t>
            </a:r>
            <a:endParaRPr lang="en-US" sz="1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C45D1D8-0D1C-DABB-72FC-C955E74000C8}"/>
              </a:ext>
            </a:extLst>
          </p:cNvPr>
          <p:cNvSpPr txBox="1"/>
          <p:nvPr/>
        </p:nvSpPr>
        <p:spPr>
          <a:xfrm>
            <a:off x="576943" y="6192482"/>
            <a:ext cx="7955262" cy="400110"/>
          </a:xfrm>
          <a:prstGeom prst="rect">
            <a:avLst/>
          </a:prstGeom>
          <a:noFill/>
        </p:spPr>
        <p:txBody>
          <a:bodyPr wrap="square" rtlCol="0">
            <a:spAutoFit/>
          </a:bodyPr>
          <a:lstStyle/>
          <a:p>
            <a:pPr algn="ctr"/>
            <a:r>
              <a:rPr lang="en-US" sz="1000" i="0" dirty="0">
                <a:effectLst/>
                <a:latin typeface="Times New Roman" panose="02020603050405020304" pitchFamily="18" charset="0"/>
                <a:cs typeface="Times New Roman" panose="02020603050405020304" pitchFamily="18" charset="0"/>
              </a:rPr>
              <a:t>Moreau, C. S., </a:t>
            </a:r>
            <a:r>
              <a:rPr lang="en-US" sz="1000" b="0" i="0" dirty="0">
                <a:effectLst/>
                <a:latin typeface="Times New Roman" panose="02020603050405020304" pitchFamily="18" charset="0"/>
                <a:cs typeface="Times New Roman" panose="02020603050405020304" pitchFamily="18" charset="0"/>
              </a:rPr>
              <a:t>Darby, A. M., Demery, A.-J. C., </a:t>
            </a:r>
            <a:r>
              <a:rPr lang="en-US" sz="1000" b="0" i="0" dirty="0" err="1">
                <a:effectLst/>
                <a:latin typeface="Times New Roman" panose="02020603050405020304" pitchFamily="18" charset="0"/>
                <a:cs typeface="Times New Roman" panose="02020603050405020304" pitchFamily="18" charset="0"/>
              </a:rPr>
              <a:t>Arcila</a:t>
            </a:r>
            <a:r>
              <a:rPr lang="en-US" sz="1000" b="0" i="0" dirty="0">
                <a:effectLst/>
                <a:latin typeface="Times New Roman" panose="02020603050405020304" pitchFamily="18" charset="0"/>
                <a:cs typeface="Times New Roman" panose="02020603050405020304" pitchFamily="18" charset="0"/>
              </a:rPr>
              <a:t> Hernández, L. M. &amp; </a:t>
            </a:r>
            <a:r>
              <a:rPr lang="en-US" sz="1000" b="0" i="0" dirty="0" err="1">
                <a:effectLst/>
                <a:latin typeface="Times New Roman" panose="02020603050405020304" pitchFamily="18" charset="0"/>
                <a:cs typeface="Times New Roman" panose="02020603050405020304" pitchFamily="18" charset="0"/>
              </a:rPr>
              <a:t>Meaders</a:t>
            </a:r>
            <a:r>
              <a:rPr lang="en-US" sz="1000" b="0" i="0" dirty="0">
                <a:effectLst/>
                <a:latin typeface="Times New Roman" panose="02020603050405020304" pitchFamily="18" charset="0"/>
                <a:cs typeface="Times New Roman" panose="02020603050405020304" pitchFamily="18" charset="0"/>
              </a:rPr>
              <a:t>, C. L. (2022). A framework for educating and empowering students by teaching about history and consequences of bias in STEM. </a:t>
            </a:r>
            <a:r>
              <a:rPr lang="en-US" sz="1000" b="0" i="1" dirty="0">
                <a:effectLst/>
                <a:latin typeface="Times New Roman" panose="02020603050405020304" pitchFamily="18" charset="0"/>
                <a:cs typeface="Times New Roman" panose="02020603050405020304" pitchFamily="18" charset="0"/>
              </a:rPr>
              <a:t>Pathogens and Disease</a:t>
            </a:r>
            <a:r>
              <a:rPr lang="en-US" sz="1000" b="0" i="0" dirty="0">
                <a:effectLst/>
                <a:latin typeface="Times New Roman" panose="02020603050405020304" pitchFamily="18" charset="0"/>
                <a:cs typeface="Times New Roman" panose="02020603050405020304" pitchFamily="18" charset="0"/>
              </a:rPr>
              <a:t> 80(1): 1-8.</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62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2251567" y="1052640"/>
            <a:ext cx="4331635" cy="523220"/>
          </a:xfrm>
          <a:prstGeom prst="rect">
            <a:avLst/>
          </a:prstGeom>
          <a:noFill/>
          <a:ln w="9525">
            <a:solidFill>
              <a:srgbClr val="0432FF"/>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Ground Rules for the Course</a:t>
            </a:r>
          </a:p>
        </p:txBody>
      </p:sp>
      <p:sp>
        <p:nvSpPr>
          <p:cNvPr id="14" name="Rectangle 1047">
            <a:extLst>
              <a:ext uri="{FF2B5EF4-FFF2-40B4-BE49-F238E27FC236}">
                <a16:creationId xmlns:a16="http://schemas.microsoft.com/office/drawing/2014/main" id="{13703A3C-BBCE-1243-BD33-6890B77EE022}"/>
              </a:ext>
            </a:extLst>
          </p:cNvPr>
          <p:cNvSpPr>
            <a:spLocks/>
          </p:cNvSpPr>
          <p:nvPr/>
        </p:nvSpPr>
        <p:spPr bwMode="auto">
          <a:xfrm>
            <a:off x="2498764" y="140016"/>
            <a:ext cx="1556401" cy="457200"/>
          </a:xfrm>
          <a:prstGeom prst="rect">
            <a:avLst/>
          </a:prstGeom>
          <a:solidFill>
            <a:srgbClr val="0432FF"/>
          </a:solidFill>
          <a:ln>
            <a:noFill/>
          </a:ln>
          <a:effectLst/>
        </p:spPr>
        <p:txBody>
          <a:bodyPr wrap="none" anchor="ctr"/>
          <a:lstStyle/>
          <a:p>
            <a:pPr>
              <a:defRPr/>
            </a:pPr>
            <a:endParaRPr lang="en-US" sz="1400">
              <a:solidFill>
                <a:srgbClr val="000000"/>
              </a:solidFill>
              <a:latin typeface="Times"/>
              <a:cs typeface="Times"/>
            </a:endParaRPr>
          </a:p>
        </p:txBody>
      </p:sp>
      <p:sp>
        <p:nvSpPr>
          <p:cNvPr id="15" name="Line 1049">
            <a:extLst>
              <a:ext uri="{FF2B5EF4-FFF2-40B4-BE49-F238E27FC236}">
                <a16:creationId xmlns:a16="http://schemas.microsoft.com/office/drawing/2014/main" id="{387980FF-58D8-6A4C-BD39-C9870F35D5DB}"/>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6" name="Text Box 1048">
            <a:extLst>
              <a:ext uri="{FF2B5EF4-FFF2-40B4-BE49-F238E27FC236}">
                <a16:creationId xmlns:a16="http://schemas.microsoft.com/office/drawing/2014/main" id="{D9350AAD-B602-B24A-A505-8D81007C9045}"/>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a:t>
            </a:r>
            <a:r>
              <a:rPr lang="en-US" sz="1400" dirty="0">
                <a:solidFill>
                  <a:schemeClr val="bg1"/>
                </a:solidFill>
                <a:latin typeface="Times"/>
                <a:cs typeface="Times"/>
              </a:rPr>
              <a:t>GROUND RULES</a:t>
            </a:r>
            <a:r>
              <a:rPr lang="en-US" sz="1400" dirty="0">
                <a:solidFill>
                  <a:srgbClr val="000000"/>
                </a:solidFill>
                <a:latin typeface="Times"/>
                <a:cs typeface="Times"/>
              </a:rPr>
              <a:t>		  DEFINITIONS		    STRUCTURE FORWARD</a:t>
            </a:r>
          </a:p>
        </p:txBody>
      </p:sp>
      <p:grpSp>
        <p:nvGrpSpPr>
          <p:cNvPr id="3" name="Group 2">
            <a:extLst>
              <a:ext uri="{FF2B5EF4-FFF2-40B4-BE49-F238E27FC236}">
                <a16:creationId xmlns:a16="http://schemas.microsoft.com/office/drawing/2014/main" id="{0F2C19B4-3BFA-CE48-9C5A-E5ABDDEB0087}"/>
              </a:ext>
            </a:extLst>
          </p:cNvPr>
          <p:cNvGrpSpPr/>
          <p:nvPr/>
        </p:nvGrpSpPr>
        <p:grpSpPr>
          <a:xfrm>
            <a:off x="1354968" y="3982431"/>
            <a:ext cx="6593091" cy="2002431"/>
            <a:chOff x="1354968" y="3982431"/>
            <a:chExt cx="6593091" cy="2002431"/>
          </a:xfrm>
        </p:grpSpPr>
        <p:sp>
          <p:nvSpPr>
            <p:cNvPr id="74756" name="Text Box 4"/>
            <p:cNvSpPr txBox="1">
              <a:spLocks noChangeArrowheads="1"/>
            </p:cNvSpPr>
            <p:nvPr/>
          </p:nvSpPr>
          <p:spPr bwMode="auto">
            <a:xfrm>
              <a:off x="1898374" y="3982431"/>
              <a:ext cx="5834269" cy="1754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285750" indent="-285750">
                <a:buFont typeface="Arial" panose="020B0604020202020204" pitchFamily="34" charset="0"/>
                <a:buChar char="•"/>
              </a:pPr>
              <a:r>
                <a:rPr lang="en-US" dirty="0">
                  <a:latin typeface="Times" pitchFamily="2" charset="0"/>
                </a:rPr>
                <a:t>Stories stay, lessons leave</a:t>
              </a:r>
            </a:p>
            <a:p>
              <a:pPr marL="285750" indent="-285750">
                <a:buFont typeface="Arial" panose="020B0604020202020204" pitchFamily="34" charset="0"/>
                <a:buChar char="•"/>
              </a:pPr>
              <a:r>
                <a:rPr lang="en-US" dirty="0">
                  <a:latin typeface="Times" pitchFamily="2" charset="0"/>
                </a:rPr>
                <a:t>Use “I” statements </a:t>
              </a:r>
            </a:p>
            <a:p>
              <a:pPr marL="285750" indent="-285750">
                <a:buFont typeface="Arial" panose="020B0604020202020204" pitchFamily="34" charset="0"/>
                <a:buChar char="•"/>
              </a:pPr>
              <a:r>
                <a:rPr lang="en-US" dirty="0">
                  <a:latin typeface="Times" pitchFamily="2" charset="0"/>
                </a:rPr>
                <a:t>Take Space, Make Space</a:t>
              </a:r>
            </a:p>
            <a:p>
              <a:pPr marL="285750" indent="-285750">
                <a:buFont typeface="Arial" panose="020B0604020202020204" pitchFamily="34" charset="0"/>
                <a:buChar char="•"/>
              </a:pPr>
              <a:r>
                <a:rPr lang="en-US" dirty="0">
                  <a:latin typeface="Times" pitchFamily="2" charset="0"/>
                </a:rPr>
                <a:t>Be both teachers and learners</a:t>
              </a:r>
            </a:p>
            <a:p>
              <a:pPr marL="285750" indent="-285750">
                <a:buFont typeface="Arial" panose="020B0604020202020204" pitchFamily="34" charset="0"/>
                <a:buChar char="•"/>
              </a:pPr>
              <a:r>
                <a:rPr lang="en-US" dirty="0">
                  <a:latin typeface="Times" pitchFamily="2" charset="0"/>
                </a:rPr>
                <a:t>Accept that things may remain unresolved</a:t>
              </a:r>
            </a:p>
            <a:p>
              <a:pPr marL="285750" indent="-285750">
                <a:buFont typeface="Arial" panose="020B0604020202020204" pitchFamily="34" charset="0"/>
                <a:buChar char="•"/>
              </a:pPr>
              <a:r>
                <a:rPr lang="en-US" dirty="0">
                  <a:latin typeface="Times" pitchFamily="2" charset="0"/>
                </a:rPr>
                <a:t>Embrace discomfort, but take a moment if you need it</a:t>
              </a:r>
            </a:p>
          </p:txBody>
        </p:sp>
        <p:sp>
          <p:nvSpPr>
            <p:cNvPr id="12" name="TextBox 11">
              <a:extLst>
                <a:ext uri="{FF2B5EF4-FFF2-40B4-BE49-F238E27FC236}">
                  <a16:creationId xmlns:a16="http://schemas.microsoft.com/office/drawing/2014/main" id="{41FB340B-F6FF-0C44-8AE6-4F28D3372669}"/>
                </a:ext>
              </a:extLst>
            </p:cNvPr>
            <p:cNvSpPr txBox="1"/>
            <p:nvPr/>
          </p:nvSpPr>
          <p:spPr>
            <a:xfrm>
              <a:off x="1354968" y="5738641"/>
              <a:ext cx="6593091" cy="246221"/>
            </a:xfrm>
            <a:prstGeom prst="rect">
              <a:avLst/>
            </a:prstGeom>
            <a:noFill/>
          </p:spPr>
          <p:txBody>
            <a:bodyPr wrap="square" rtlCol="0">
              <a:spAutoFit/>
            </a:bodyPr>
            <a:lstStyle/>
            <a:p>
              <a:r>
                <a:rPr lang="en-US" sz="1000" dirty="0">
                  <a:latin typeface="Times" pitchFamily="2" charset="0"/>
                  <a:cs typeface="Times"/>
                </a:rPr>
                <a:t>List borrowed from Cornell Intergroup Dialog Project - </a:t>
              </a:r>
              <a:r>
                <a:rPr lang="en-US" sz="1000" dirty="0">
                  <a:latin typeface="Times" pitchFamily="2" charset="0"/>
                </a:rPr>
                <a:t>Engaging in Conversations on Racism faculty workshop August 2020</a:t>
              </a:r>
              <a:endParaRPr lang="en-US" sz="1000" dirty="0">
                <a:latin typeface="Times" pitchFamily="2" charset="0"/>
                <a:cs typeface="Times"/>
              </a:endParaRPr>
            </a:p>
          </p:txBody>
        </p:sp>
      </p:grpSp>
      <p:sp>
        <p:nvSpPr>
          <p:cNvPr id="13" name="Rectangle 4">
            <a:extLst>
              <a:ext uri="{FF2B5EF4-FFF2-40B4-BE49-F238E27FC236}">
                <a16:creationId xmlns:a16="http://schemas.microsoft.com/office/drawing/2014/main" id="{413A413E-8B7D-4343-824F-D0DEECD5986B}"/>
              </a:ext>
            </a:extLst>
          </p:cNvPr>
          <p:cNvSpPr>
            <a:spLocks noChangeArrowheads="1"/>
          </p:cNvSpPr>
          <p:nvPr/>
        </p:nvSpPr>
        <p:spPr bwMode="auto">
          <a:xfrm>
            <a:off x="765314" y="2130135"/>
            <a:ext cx="7772400" cy="136652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spcBef>
                <a:spcPct val="20000"/>
              </a:spcBef>
            </a:pPr>
            <a:r>
              <a:rPr lang="en-US" i="1" dirty="0">
                <a:solidFill>
                  <a:srgbClr val="000000"/>
                </a:solidFill>
                <a:latin typeface="Times"/>
                <a:cs typeface="Times"/>
              </a:rPr>
              <a:t>Remember</a:t>
            </a:r>
            <a:r>
              <a:rPr lang="en-US" dirty="0">
                <a:solidFill>
                  <a:srgbClr val="000000"/>
                </a:solidFill>
                <a:latin typeface="Times"/>
                <a:cs typeface="Times"/>
              </a:rPr>
              <a:t>: </a:t>
            </a:r>
          </a:p>
          <a:p>
            <a:pPr marL="285750" indent="-285750">
              <a:spcBef>
                <a:spcPct val="20000"/>
              </a:spcBef>
              <a:buFont typeface="Wingdings" pitchFamily="2" charset="2"/>
              <a:buChar char="Ø"/>
            </a:pPr>
            <a:r>
              <a:rPr lang="en-US" dirty="0">
                <a:solidFill>
                  <a:srgbClr val="000000"/>
                </a:solidFill>
                <a:latin typeface="Times"/>
                <a:cs typeface="Times"/>
              </a:rPr>
              <a:t>We are all coming from different levels of understanding around these topics.</a:t>
            </a:r>
          </a:p>
          <a:p>
            <a:pPr marL="285750" indent="-285750">
              <a:spcBef>
                <a:spcPct val="20000"/>
              </a:spcBef>
              <a:buFont typeface="Wingdings" pitchFamily="2" charset="2"/>
              <a:buChar char="Ø"/>
            </a:pPr>
            <a:r>
              <a:rPr lang="en-US" dirty="0">
                <a:solidFill>
                  <a:srgbClr val="000000"/>
                </a:solidFill>
                <a:latin typeface="Times"/>
                <a:cs typeface="Times"/>
              </a:rPr>
              <a:t>Some of these topics can be triggering, so take care of yourself.</a:t>
            </a:r>
          </a:p>
          <a:p>
            <a:pPr marL="285750" indent="-285750">
              <a:spcBef>
                <a:spcPct val="20000"/>
              </a:spcBef>
              <a:buFont typeface="Wingdings" pitchFamily="2" charset="2"/>
              <a:buChar char="Ø"/>
            </a:pPr>
            <a:r>
              <a:rPr lang="en-US" dirty="0">
                <a:solidFill>
                  <a:srgbClr val="000000"/>
                </a:solidFill>
                <a:latin typeface="Times"/>
                <a:cs typeface="Times"/>
              </a:rPr>
              <a:t>Use the list below as a guide for your actions in this course.</a:t>
            </a:r>
          </a:p>
        </p:txBody>
      </p:sp>
    </p:spTree>
    <p:extLst>
      <p:ext uri="{BB962C8B-B14F-4D97-AF65-F5344CB8AC3E}">
        <p14:creationId xmlns:p14="http://schemas.microsoft.com/office/powerpoint/2010/main" val="231208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2251567" y="1052640"/>
            <a:ext cx="4331635" cy="523220"/>
          </a:xfrm>
          <a:prstGeom prst="rect">
            <a:avLst/>
          </a:prstGeom>
          <a:noFill/>
          <a:ln w="9525">
            <a:solidFill>
              <a:srgbClr val="0432FF"/>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Ground Rules for the Course</a:t>
            </a:r>
          </a:p>
        </p:txBody>
      </p:sp>
      <p:sp>
        <p:nvSpPr>
          <p:cNvPr id="14" name="Rectangle 1047">
            <a:extLst>
              <a:ext uri="{FF2B5EF4-FFF2-40B4-BE49-F238E27FC236}">
                <a16:creationId xmlns:a16="http://schemas.microsoft.com/office/drawing/2014/main" id="{13703A3C-BBCE-1243-BD33-6890B77EE022}"/>
              </a:ext>
            </a:extLst>
          </p:cNvPr>
          <p:cNvSpPr>
            <a:spLocks/>
          </p:cNvSpPr>
          <p:nvPr/>
        </p:nvSpPr>
        <p:spPr bwMode="auto">
          <a:xfrm>
            <a:off x="2498764" y="140016"/>
            <a:ext cx="1556401" cy="457200"/>
          </a:xfrm>
          <a:prstGeom prst="rect">
            <a:avLst/>
          </a:prstGeom>
          <a:solidFill>
            <a:srgbClr val="0432FF"/>
          </a:solidFill>
          <a:ln>
            <a:noFill/>
          </a:ln>
          <a:effectLst/>
        </p:spPr>
        <p:txBody>
          <a:bodyPr wrap="none" anchor="ctr"/>
          <a:lstStyle/>
          <a:p>
            <a:pPr>
              <a:defRPr/>
            </a:pPr>
            <a:endParaRPr lang="en-US" sz="1400">
              <a:solidFill>
                <a:srgbClr val="000000"/>
              </a:solidFill>
              <a:latin typeface="Times"/>
              <a:cs typeface="Times"/>
            </a:endParaRPr>
          </a:p>
        </p:txBody>
      </p:sp>
      <p:sp>
        <p:nvSpPr>
          <p:cNvPr id="15" name="Line 1049">
            <a:extLst>
              <a:ext uri="{FF2B5EF4-FFF2-40B4-BE49-F238E27FC236}">
                <a16:creationId xmlns:a16="http://schemas.microsoft.com/office/drawing/2014/main" id="{387980FF-58D8-6A4C-BD39-C9870F35D5DB}"/>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6" name="Text Box 1048">
            <a:extLst>
              <a:ext uri="{FF2B5EF4-FFF2-40B4-BE49-F238E27FC236}">
                <a16:creationId xmlns:a16="http://schemas.microsoft.com/office/drawing/2014/main" id="{D9350AAD-B602-B24A-A505-8D81007C9045}"/>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a:t>
            </a:r>
            <a:r>
              <a:rPr lang="en-US" sz="1400" dirty="0">
                <a:solidFill>
                  <a:schemeClr val="bg1"/>
                </a:solidFill>
                <a:latin typeface="Times"/>
                <a:cs typeface="Times"/>
              </a:rPr>
              <a:t>GROUND RULES</a:t>
            </a:r>
            <a:r>
              <a:rPr lang="en-US" sz="1400" dirty="0">
                <a:solidFill>
                  <a:srgbClr val="000000"/>
                </a:solidFill>
                <a:latin typeface="Times"/>
                <a:cs typeface="Times"/>
              </a:rPr>
              <a:t>		  DEFINITIONS		    STRUCTURE FORWARD</a:t>
            </a:r>
          </a:p>
        </p:txBody>
      </p:sp>
      <p:sp>
        <p:nvSpPr>
          <p:cNvPr id="13" name="Rectangle 4">
            <a:extLst>
              <a:ext uri="{FF2B5EF4-FFF2-40B4-BE49-F238E27FC236}">
                <a16:creationId xmlns:a16="http://schemas.microsoft.com/office/drawing/2014/main" id="{413A413E-8B7D-4343-824F-D0DEECD5986B}"/>
              </a:ext>
            </a:extLst>
          </p:cNvPr>
          <p:cNvSpPr>
            <a:spLocks noChangeArrowheads="1"/>
          </p:cNvSpPr>
          <p:nvPr/>
        </p:nvSpPr>
        <p:spPr bwMode="auto">
          <a:xfrm>
            <a:off x="765314" y="1891597"/>
            <a:ext cx="7772400" cy="192052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marL="285750" indent="-285750">
              <a:spcBef>
                <a:spcPct val="20000"/>
              </a:spcBef>
              <a:buFont typeface="Wingdings" pitchFamily="2" charset="2"/>
              <a:buChar char="Ø"/>
            </a:pPr>
            <a:r>
              <a:rPr lang="en-US" dirty="0">
                <a:solidFill>
                  <a:srgbClr val="000000"/>
                </a:solidFill>
                <a:latin typeface="Times"/>
                <a:cs typeface="Times"/>
              </a:rPr>
              <a:t>Listen often.</a:t>
            </a:r>
          </a:p>
          <a:p>
            <a:pPr marL="285750" indent="-285750">
              <a:spcBef>
                <a:spcPct val="20000"/>
              </a:spcBef>
              <a:buFont typeface="Wingdings" pitchFamily="2" charset="2"/>
              <a:buChar char="Ø"/>
            </a:pPr>
            <a:r>
              <a:rPr lang="en-US" dirty="0">
                <a:solidFill>
                  <a:srgbClr val="000000"/>
                </a:solidFill>
                <a:latin typeface="Times"/>
                <a:cs typeface="Times"/>
              </a:rPr>
              <a:t>If you feel yourself getting angry or defensive, ask yourself why.</a:t>
            </a:r>
          </a:p>
          <a:p>
            <a:pPr marL="285750" indent="-285750">
              <a:buFont typeface="Wingdings" pitchFamily="2" charset="2"/>
              <a:buChar char="Ø"/>
            </a:pPr>
            <a:r>
              <a:rPr lang="en-US" dirty="0">
                <a:latin typeface="Times" pitchFamily="2" charset="0"/>
              </a:rPr>
              <a:t>You will make mistakes and apologize if you do (it is not about your intent it is about your impact).</a:t>
            </a:r>
            <a:endParaRPr lang="en-US" dirty="0">
              <a:solidFill>
                <a:srgbClr val="000000"/>
              </a:solidFill>
              <a:latin typeface="Times"/>
              <a:cs typeface="Times"/>
            </a:endParaRPr>
          </a:p>
          <a:p>
            <a:pPr marL="285750" indent="-285750">
              <a:spcBef>
                <a:spcPct val="20000"/>
              </a:spcBef>
              <a:buFont typeface="Wingdings" pitchFamily="2" charset="2"/>
              <a:buChar char="Ø"/>
            </a:pPr>
            <a:r>
              <a:rPr lang="en-US" dirty="0">
                <a:solidFill>
                  <a:srgbClr val="000000"/>
                </a:solidFill>
                <a:latin typeface="Times"/>
                <a:cs typeface="Times"/>
              </a:rPr>
              <a:t>Apologies (NO: I am sorry </a:t>
            </a:r>
            <a:r>
              <a:rPr lang="en-US" i="1" dirty="0">
                <a:solidFill>
                  <a:srgbClr val="000000"/>
                </a:solidFill>
                <a:latin typeface="Times"/>
                <a:cs typeface="Times"/>
              </a:rPr>
              <a:t>you</a:t>
            </a:r>
            <a:r>
              <a:rPr lang="en-US" dirty="0">
                <a:solidFill>
                  <a:srgbClr val="000000"/>
                </a:solidFill>
                <a:latin typeface="Times"/>
                <a:cs typeface="Times"/>
              </a:rPr>
              <a:t> were hurt.)</a:t>
            </a:r>
          </a:p>
          <a:p>
            <a:pPr marL="742950" lvl="1" indent="-285750">
              <a:spcBef>
                <a:spcPct val="20000"/>
              </a:spcBef>
              <a:buFont typeface="Wingdings" pitchFamily="2" charset="2"/>
              <a:buChar char="Ø"/>
            </a:pPr>
            <a:r>
              <a:rPr lang="en-US" dirty="0">
                <a:solidFill>
                  <a:srgbClr val="000000"/>
                </a:solidFill>
                <a:latin typeface="Times"/>
                <a:cs typeface="Times"/>
              </a:rPr>
              <a:t>Take ownership of your words and actions.</a:t>
            </a:r>
          </a:p>
        </p:txBody>
      </p:sp>
    </p:spTree>
    <p:extLst>
      <p:ext uri="{BB962C8B-B14F-4D97-AF65-F5344CB8AC3E}">
        <p14:creationId xmlns:p14="http://schemas.microsoft.com/office/powerpoint/2010/main" val="264367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47">
            <a:extLst>
              <a:ext uri="{FF2B5EF4-FFF2-40B4-BE49-F238E27FC236}">
                <a16:creationId xmlns:a16="http://schemas.microsoft.com/office/drawing/2014/main" id="{426800FE-8650-4D49-955B-990B0754B215}"/>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7" name="TextBox 3"/>
          <p:cNvSpPr txBox="1">
            <a:spLocks noChangeArrowheads="1"/>
          </p:cNvSpPr>
          <p:nvPr/>
        </p:nvSpPr>
        <p:spPr bwMode="auto">
          <a:xfrm>
            <a:off x="679248" y="1060828"/>
            <a:ext cx="7796581" cy="523220"/>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0000"/>
                </a:solidFill>
                <a:latin typeface="Times"/>
                <a:cs typeface="Times"/>
              </a:rPr>
              <a:t>What is Diversity, Equity, &amp; Inclusion?</a:t>
            </a:r>
          </a:p>
        </p:txBody>
      </p:sp>
      <p:sp>
        <p:nvSpPr>
          <p:cNvPr id="13" name="TextBox 12"/>
          <p:cNvSpPr txBox="1"/>
          <p:nvPr/>
        </p:nvSpPr>
        <p:spPr>
          <a:xfrm>
            <a:off x="399139" y="1783257"/>
            <a:ext cx="8634262" cy="2554545"/>
          </a:xfrm>
          <a:prstGeom prst="rect">
            <a:avLst/>
          </a:prstGeom>
          <a:noFill/>
        </p:spPr>
        <p:txBody>
          <a:bodyPr wrap="square" rtlCol="0">
            <a:spAutoFit/>
          </a:bodyPr>
          <a:lstStyle/>
          <a:p>
            <a:r>
              <a:rPr lang="en-US" sz="1600" b="1" dirty="0">
                <a:solidFill>
                  <a:srgbClr val="000000"/>
                </a:solidFill>
                <a:latin typeface="Times" pitchFamily="2" charset="0"/>
                <a:cs typeface="Times"/>
              </a:rPr>
              <a:t>Diversity, Equity, &amp; Inclusion (DEI) are not all the same</a:t>
            </a:r>
          </a:p>
          <a:p>
            <a:endParaRPr lang="en-US" sz="1600" dirty="0">
              <a:solidFill>
                <a:srgbClr val="000000"/>
              </a:solidFill>
              <a:latin typeface="Times" pitchFamily="2" charset="0"/>
              <a:cs typeface="Times"/>
            </a:endParaRPr>
          </a:p>
          <a:p>
            <a:pPr marL="285750" indent="-285750">
              <a:buFont typeface="Arial"/>
              <a:buChar char="•"/>
            </a:pPr>
            <a:r>
              <a:rPr lang="en-US" sz="1600" b="1" dirty="0">
                <a:solidFill>
                  <a:srgbClr val="000000"/>
                </a:solidFill>
                <a:latin typeface="Times" pitchFamily="2" charset="0"/>
                <a:cs typeface="Times"/>
              </a:rPr>
              <a:t>Diversity</a:t>
            </a:r>
            <a:r>
              <a:rPr lang="en-US" sz="1600" dirty="0">
                <a:solidFill>
                  <a:srgbClr val="000000"/>
                </a:solidFill>
                <a:latin typeface="Times" pitchFamily="2" charset="0"/>
                <a:cs typeface="Times"/>
              </a:rPr>
              <a:t> = </a:t>
            </a:r>
            <a:r>
              <a:rPr lang="en-US" sz="1600" dirty="0">
                <a:latin typeface="Times" pitchFamily="2" charset="0"/>
              </a:rPr>
              <a:t>the representation of all our varied identities and differences (race, ethnicity, gender, disability, sexual orientation, gender identity, national origin, tribe, caste, socio-economic status, thinking and communication styles, etc.), collectively and as individuals</a:t>
            </a:r>
            <a:endParaRPr lang="en-US" sz="800" dirty="0">
              <a:solidFill>
                <a:srgbClr val="000000"/>
              </a:solidFill>
              <a:latin typeface="Times" pitchFamily="2" charset="0"/>
              <a:cs typeface="Times"/>
            </a:endParaRPr>
          </a:p>
          <a:p>
            <a:r>
              <a:rPr lang="en-US" sz="800" dirty="0">
                <a:solidFill>
                  <a:srgbClr val="000000"/>
                </a:solidFill>
                <a:latin typeface="Times" pitchFamily="2" charset="0"/>
                <a:cs typeface="Times"/>
              </a:rPr>
              <a:t> </a:t>
            </a:r>
          </a:p>
          <a:p>
            <a:pPr marL="285750" indent="-285750">
              <a:buFont typeface="Arial"/>
              <a:buChar char="•"/>
            </a:pPr>
            <a:r>
              <a:rPr lang="en-US" sz="1600" b="1" dirty="0">
                <a:solidFill>
                  <a:srgbClr val="000000"/>
                </a:solidFill>
                <a:latin typeface="Times" pitchFamily="2" charset="0"/>
                <a:cs typeface="Times"/>
              </a:rPr>
              <a:t>Equity</a:t>
            </a:r>
            <a:r>
              <a:rPr lang="en-US" sz="1600" dirty="0">
                <a:solidFill>
                  <a:srgbClr val="000000"/>
                </a:solidFill>
                <a:latin typeface="Times" pitchFamily="2" charset="0"/>
                <a:cs typeface="Times"/>
              </a:rPr>
              <a:t> = </a:t>
            </a:r>
            <a:r>
              <a:rPr lang="en-US" sz="1600" dirty="0">
                <a:latin typeface="Times" pitchFamily="2" charset="0"/>
              </a:rPr>
              <a:t>ensure fair treatment, equality of opportunity, and fairness in access to information and resources for all</a:t>
            </a:r>
            <a:endParaRPr lang="en-US" sz="800" dirty="0">
              <a:solidFill>
                <a:srgbClr val="000000"/>
              </a:solidFill>
              <a:latin typeface="Times" pitchFamily="2" charset="0"/>
              <a:cs typeface="Times"/>
            </a:endParaRPr>
          </a:p>
          <a:p>
            <a:endParaRPr lang="en-US" sz="800" dirty="0">
              <a:solidFill>
                <a:srgbClr val="000000"/>
              </a:solidFill>
              <a:latin typeface="Times" pitchFamily="2" charset="0"/>
              <a:cs typeface="Times"/>
            </a:endParaRPr>
          </a:p>
          <a:p>
            <a:pPr marL="285750" indent="-285750">
              <a:buFont typeface="Arial"/>
              <a:buChar char="•"/>
            </a:pPr>
            <a:r>
              <a:rPr lang="en-US" sz="1600" b="1" dirty="0">
                <a:solidFill>
                  <a:srgbClr val="000000"/>
                </a:solidFill>
                <a:latin typeface="Times" pitchFamily="2" charset="0"/>
                <a:cs typeface="Times"/>
              </a:rPr>
              <a:t>Inclusion</a:t>
            </a:r>
            <a:r>
              <a:rPr lang="en-US" sz="1600" dirty="0">
                <a:solidFill>
                  <a:srgbClr val="000000"/>
                </a:solidFill>
                <a:latin typeface="Times" pitchFamily="2" charset="0"/>
                <a:cs typeface="Times"/>
              </a:rPr>
              <a:t> = </a:t>
            </a:r>
            <a:r>
              <a:rPr lang="en-US" sz="1600" dirty="0">
                <a:latin typeface="Times" pitchFamily="2" charset="0"/>
              </a:rPr>
              <a:t>builds a culture of belonging by actively inviting the contribution and participation of all people</a:t>
            </a:r>
            <a:endParaRPr lang="en-US" sz="1600" dirty="0">
              <a:solidFill>
                <a:srgbClr val="000000"/>
              </a:solidFill>
              <a:latin typeface="Times" pitchFamily="2" charset="0"/>
              <a:cs typeface="Times"/>
            </a:endParaRPr>
          </a:p>
        </p:txBody>
      </p:sp>
      <p:sp>
        <p:nvSpPr>
          <p:cNvPr id="14" name="TextBox 13"/>
          <p:cNvSpPr txBox="1"/>
          <p:nvPr/>
        </p:nvSpPr>
        <p:spPr>
          <a:xfrm>
            <a:off x="397591" y="4553349"/>
            <a:ext cx="8635810" cy="1446550"/>
          </a:xfrm>
          <a:prstGeom prst="rect">
            <a:avLst/>
          </a:prstGeom>
          <a:noFill/>
        </p:spPr>
        <p:txBody>
          <a:bodyPr wrap="square" rtlCol="0">
            <a:spAutoFit/>
          </a:bodyPr>
          <a:lstStyle/>
          <a:p>
            <a:r>
              <a:rPr lang="en-US" sz="1600" b="1" dirty="0">
                <a:solidFill>
                  <a:srgbClr val="000000"/>
                </a:solidFill>
                <a:latin typeface="Times"/>
                <a:cs typeface="Times"/>
              </a:rPr>
              <a:t>If you fix one, you do not fix all!</a:t>
            </a:r>
          </a:p>
          <a:p>
            <a:endParaRPr lang="en-US" sz="1600" dirty="0">
              <a:solidFill>
                <a:srgbClr val="000000"/>
              </a:solidFill>
              <a:latin typeface="Times"/>
              <a:cs typeface="Times"/>
            </a:endParaRPr>
          </a:p>
          <a:p>
            <a:pPr marL="285750" indent="-285750">
              <a:buFont typeface="Arial"/>
              <a:buChar char="•"/>
            </a:pPr>
            <a:r>
              <a:rPr lang="en-US" sz="1600" dirty="0">
                <a:solidFill>
                  <a:srgbClr val="000000"/>
                </a:solidFill>
                <a:latin typeface="Times"/>
                <a:cs typeface="Times"/>
              </a:rPr>
              <a:t>Just because you achieve diversity, does not mean your work is done</a:t>
            </a:r>
            <a:endParaRPr lang="en-US" sz="800" dirty="0">
              <a:solidFill>
                <a:srgbClr val="000000"/>
              </a:solidFill>
              <a:latin typeface="Times"/>
              <a:cs typeface="Times"/>
            </a:endParaRPr>
          </a:p>
          <a:p>
            <a:r>
              <a:rPr lang="en-US" sz="800" dirty="0">
                <a:solidFill>
                  <a:srgbClr val="000000"/>
                </a:solidFill>
                <a:latin typeface="Times"/>
                <a:cs typeface="Times"/>
              </a:rPr>
              <a:t> </a:t>
            </a:r>
          </a:p>
          <a:p>
            <a:pPr marL="285750" indent="-285750">
              <a:buFont typeface="Arial"/>
              <a:buChar char="•"/>
            </a:pPr>
            <a:r>
              <a:rPr lang="en-US" sz="1600" dirty="0">
                <a:solidFill>
                  <a:srgbClr val="000000"/>
                </a:solidFill>
                <a:latin typeface="Times"/>
                <a:cs typeface="Times"/>
              </a:rPr>
              <a:t>You must actively create an atmosphere that values diverse perspectives and values all perspectives equally</a:t>
            </a:r>
          </a:p>
        </p:txBody>
      </p:sp>
      <p:sp>
        <p:nvSpPr>
          <p:cNvPr id="9" name="TextBox 8">
            <a:extLst>
              <a:ext uri="{FF2B5EF4-FFF2-40B4-BE49-F238E27FC236}">
                <a16:creationId xmlns:a16="http://schemas.microsoft.com/office/drawing/2014/main" id="{20A4F6EF-2094-AB44-BD4C-930D2A23D872}"/>
              </a:ext>
            </a:extLst>
          </p:cNvPr>
          <p:cNvSpPr txBox="1"/>
          <p:nvPr/>
        </p:nvSpPr>
        <p:spPr>
          <a:xfrm>
            <a:off x="2235146" y="6141384"/>
            <a:ext cx="5672906" cy="246221"/>
          </a:xfrm>
          <a:prstGeom prst="rect">
            <a:avLst/>
          </a:prstGeom>
          <a:noFill/>
        </p:spPr>
        <p:txBody>
          <a:bodyPr wrap="square" rtlCol="0">
            <a:spAutoFit/>
          </a:bodyPr>
          <a:lstStyle/>
          <a:p>
            <a:r>
              <a:rPr lang="en-US" sz="1000" dirty="0">
                <a:solidFill>
                  <a:srgbClr val="000000"/>
                </a:solidFill>
                <a:latin typeface="Times" pitchFamily="2" charset="0"/>
                <a:cs typeface="Times"/>
              </a:rPr>
              <a:t>Definitions adapted from: </a:t>
            </a:r>
            <a:r>
              <a:rPr lang="en-US" sz="1000" dirty="0">
                <a:latin typeface="Times" pitchFamily="2" charset="0"/>
                <a:hlinkClick r:id="rId3"/>
              </a:rPr>
              <a:t>https://www.fordfoundation.org/about/people/diversity-equity-and-inclusion/</a:t>
            </a:r>
            <a:endParaRPr lang="en-US" sz="1000" dirty="0">
              <a:solidFill>
                <a:srgbClr val="000000"/>
              </a:solidFill>
              <a:latin typeface="Times" pitchFamily="2" charset="0"/>
              <a:cs typeface="Times"/>
            </a:endParaRPr>
          </a:p>
        </p:txBody>
      </p:sp>
      <p:sp>
        <p:nvSpPr>
          <p:cNvPr id="11" name="Line 1049">
            <a:extLst>
              <a:ext uri="{FF2B5EF4-FFF2-40B4-BE49-F238E27FC236}">
                <a16:creationId xmlns:a16="http://schemas.microsoft.com/office/drawing/2014/main" id="{8C958F18-870C-4E44-B9E1-A2C6DDA4E338}"/>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3BB55E4D-8C89-8C4E-9F0E-D1B0A4957039}"/>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15220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47">
            <a:extLst>
              <a:ext uri="{FF2B5EF4-FFF2-40B4-BE49-F238E27FC236}">
                <a16:creationId xmlns:a16="http://schemas.microsoft.com/office/drawing/2014/main" id="{426800FE-8650-4D49-955B-990B0754B215}"/>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7" name="TextBox 3"/>
          <p:cNvSpPr txBox="1">
            <a:spLocks noChangeArrowheads="1"/>
          </p:cNvSpPr>
          <p:nvPr/>
        </p:nvSpPr>
        <p:spPr bwMode="auto">
          <a:xfrm>
            <a:off x="679248" y="1060828"/>
            <a:ext cx="7796581" cy="523220"/>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0000"/>
                </a:solidFill>
                <a:latin typeface="Times"/>
                <a:cs typeface="Times"/>
              </a:rPr>
              <a:t>What is an underrepresented minority (URM)?</a:t>
            </a:r>
          </a:p>
        </p:txBody>
      </p:sp>
      <p:sp>
        <p:nvSpPr>
          <p:cNvPr id="13" name="TextBox 12"/>
          <p:cNvSpPr txBox="1"/>
          <p:nvPr/>
        </p:nvSpPr>
        <p:spPr>
          <a:xfrm>
            <a:off x="399139" y="1783257"/>
            <a:ext cx="8634262" cy="4524315"/>
          </a:xfrm>
          <a:prstGeom prst="rect">
            <a:avLst/>
          </a:prstGeom>
          <a:noFill/>
        </p:spPr>
        <p:txBody>
          <a:bodyPr wrap="square" rtlCol="0">
            <a:spAutoFit/>
          </a:bodyPr>
          <a:lstStyle/>
          <a:p>
            <a:r>
              <a:rPr lang="en-US" sz="1600" b="1" dirty="0">
                <a:solidFill>
                  <a:srgbClr val="000000"/>
                </a:solidFill>
                <a:latin typeface="Times" pitchFamily="2" charset="0"/>
                <a:cs typeface="Times"/>
              </a:rPr>
              <a:t>Historically excluded or marginalized</a:t>
            </a:r>
          </a:p>
          <a:p>
            <a:endParaRPr lang="en-US" sz="1600" b="1" dirty="0">
              <a:solidFill>
                <a:srgbClr val="000000"/>
              </a:solidFill>
              <a:latin typeface="Times" pitchFamily="2" charset="0"/>
              <a:cs typeface="Times"/>
            </a:endParaRPr>
          </a:p>
          <a:p>
            <a:pPr marL="285750" indent="-285750">
              <a:buFont typeface="Arial" panose="020B0604020202020204" pitchFamily="34" charset="0"/>
              <a:buChar char="•"/>
            </a:pPr>
            <a:r>
              <a:rPr lang="en-US" sz="1600" dirty="0">
                <a:solidFill>
                  <a:srgbClr val="000000"/>
                </a:solidFill>
                <a:latin typeface="Times" pitchFamily="2" charset="0"/>
                <a:cs typeface="Times"/>
              </a:rPr>
              <a:t>Underrepresented Minority can be defined as a group whose percentage of the population in a given group is lower than their percentage of the population in the country</a:t>
            </a:r>
          </a:p>
          <a:p>
            <a:pPr marL="285750" indent="-285750">
              <a:buFont typeface="Arial" panose="020B0604020202020204" pitchFamily="34" charset="0"/>
              <a:buChar char="•"/>
            </a:pPr>
            <a:r>
              <a:rPr lang="en-US" sz="1600" dirty="0">
                <a:solidFill>
                  <a:srgbClr val="000000"/>
                </a:solidFill>
                <a:latin typeface="Times" pitchFamily="2" charset="0"/>
                <a:cs typeface="Times"/>
              </a:rPr>
              <a:t>Underrepresentation and overrepresentation of women and racial or ethnic groups vary by field of study and occupation</a:t>
            </a:r>
          </a:p>
          <a:p>
            <a:pPr marL="285750" indent="-285750">
              <a:buFont typeface="Arial" panose="020B0604020202020204" pitchFamily="34" charset="0"/>
              <a:buChar char="•"/>
            </a:pPr>
            <a:r>
              <a:rPr lang="en-US" sz="1600" dirty="0">
                <a:solidFill>
                  <a:srgbClr val="000000"/>
                </a:solidFill>
                <a:latin typeface="Times" pitchFamily="2" charset="0"/>
                <a:cs typeface="Times"/>
              </a:rPr>
              <a:t>URM in STEM include (but is not limited to):</a:t>
            </a:r>
          </a:p>
          <a:p>
            <a:pPr marL="742950" lvl="1" indent="-285750">
              <a:buFont typeface="Arial" panose="020B0604020202020204" pitchFamily="34" charset="0"/>
              <a:buChar char="•"/>
            </a:pPr>
            <a:r>
              <a:rPr lang="en-US" sz="1600" dirty="0">
                <a:solidFill>
                  <a:srgbClr val="000000"/>
                </a:solidFill>
                <a:latin typeface="Times" pitchFamily="2" charset="0"/>
                <a:cs typeface="Times"/>
              </a:rPr>
              <a:t>African American / Black </a:t>
            </a:r>
          </a:p>
          <a:p>
            <a:pPr marL="742950" lvl="1" indent="-285750">
              <a:buFont typeface="Arial" panose="020B0604020202020204" pitchFamily="34" charset="0"/>
              <a:buChar char="•"/>
            </a:pPr>
            <a:r>
              <a:rPr lang="en-US" sz="1600" dirty="0">
                <a:solidFill>
                  <a:srgbClr val="000000"/>
                </a:solidFill>
                <a:latin typeface="Times" pitchFamily="2" charset="0"/>
                <a:cs typeface="Times"/>
              </a:rPr>
              <a:t>Asian: Filipino, Hmong, or Vietnamese only </a:t>
            </a:r>
          </a:p>
          <a:p>
            <a:pPr marL="742950" lvl="1" indent="-285750">
              <a:buFont typeface="Arial" panose="020B0604020202020204" pitchFamily="34" charset="0"/>
              <a:buChar char="•"/>
            </a:pPr>
            <a:r>
              <a:rPr lang="en-US" sz="1600" dirty="0">
                <a:solidFill>
                  <a:srgbClr val="000000"/>
                </a:solidFill>
                <a:latin typeface="Times" pitchFamily="2" charset="0"/>
                <a:cs typeface="Times"/>
              </a:rPr>
              <a:t>Hispanic / Latinx </a:t>
            </a:r>
          </a:p>
          <a:p>
            <a:pPr marL="742950" lvl="1" indent="-285750">
              <a:buFont typeface="Arial" panose="020B0604020202020204" pitchFamily="34" charset="0"/>
              <a:buChar char="•"/>
            </a:pPr>
            <a:r>
              <a:rPr lang="en-US" sz="1600" dirty="0">
                <a:solidFill>
                  <a:srgbClr val="000000"/>
                </a:solidFill>
                <a:latin typeface="Times" pitchFamily="2" charset="0"/>
                <a:cs typeface="Times"/>
              </a:rPr>
              <a:t>Native American / Alaskan </a:t>
            </a:r>
          </a:p>
          <a:p>
            <a:pPr marL="742950" lvl="1" indent="-285750">
              <a:buFont typeface="Arial" panose="020B0604020202020204" pitchFamily="34" charset="0"/>
              <a:buChar char="•"/>
            </a:pPr>
            <a:r>
              <a:rPr lang="en-US" sz="1600" dirty="0">
                <a:solidFill>
                  <a:srgbClr val="000000"/>
                </a:solidFill>
                <a:latin typeface="Times" pitchFamily="2" charset="0"/>
                <a:cs typeface="Times"/>
              </a:rPr>
              <a:t>Native Native Hawaiian / Other Pacific Islander </a:t>
            </a:r>
          </a:p>
          <a:p>
            <a:pPr marL="742950" lvl="1" indent="-285750">
              <a:buFont typeface="Arial" panose="020B0604020202020204" pitchFamily="34" charset="0"/>
              <a:buChar char="•"/>
            </a:pPr>
            <a:r>
              <a:rPr lang="en-US" sz="1600" dirty="0">
                <a:solidFill>
                  <a:srgbClr val="000000"/>
                </a:solidFill>
                <a:latin typeface="Times" pitchFamily="2" charset="0"/>
                <a:cs typeface="Times"/>
              </a:rPr>
              <a:t>Two or more races, when one or more are from the preceding racial and ethnic categories in this list</a:t>
            </a:r>
          </a:p>
          <a:p>
            <a:pPr marL="742950" lvl="1" indent="-285750">
              <a:buFont typeface="Arial" panose="020B0604020202020204" pitchFamily="34" charset="0"/>
              <a:buChar char="•"/>
            </a:pPr>
            <a:r>
              <a:rPr lang="en-US" sz="1600" dirty="0">
                <a:solidFill>
                  <a:srgbClr val="000000"/>
                </a:solidFill>
                <a:latin typeface="Times" pitchFamily="2" charset="0"/>
                <a:cs typeface="Times"/>
              </a:rPr>
              <a:t>In STEM this can often include women</a:t>
            </a:r>
          </a:p>
          <a:p>
            <a:pPr marL="285750" indent="-285750">
              <a:buFont typeface="Arial" panose="020B0604020202020204" pitchFamily="34" charset="0"/>
              <a:buChar char="•"/>
            </a:pPr>
            <a:r>
              <a:rPr lang="en-US" sz="1600" dirty="0">
                <a:solidFill>
                  <a:srgbClr val="000000"/>
                </a:solidFill>
                <a:latin typeface="Times" pitchFamily="2" charset="0"/>
                <a:cs typeface="Times"/>
              </a:rPr>
              <a:t>URM can also mean under-represented gender expressions, sexual orientations, religions, and disabilities</a:t>
            </a:r>
          </a:p>
          <a:p>
            <a:endParaRPr lang="en-US" sz="1600" dirty="0">
              <a:solidFill>
                <a:srgbClr val="000000"/>
              </a:solidFill>
              <a:latin typeface="Times" pitchFamily="2" charset="0"/>
              <a:cs typeface="Times"/>
            </a:endParaRPr>
          </a:p>
        </p:txBody>
      </p:sp>
      <p:sp>
        <p:nvSpPr>
          <p:cNvPr id="11" name="Line 1049">
            <a:extLst>
              <a:ext uri="{FF2B5EF4-FFF2-40B4-BE49-F238E27FC236}">
                <a16:creationId xmlns:a16="http://schemas.microsoft.com/office/drawing/2014/main" id="{8C958F18-870C-4E44-B9E1-A2C6DDA4E338}"/>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5" name="Text Box 1048">
            <a:extLst>
              <a:ext uri="{FF2B5EF4-FFF2-40B4-BE49-F238E27FC236}">
                <a16:creationId xmlns:a16="http://schemas.microsoft.com/office/drawing/2014/main" id="{3BB55E4D-8C89-8C4E-9F0E-D1B0A4957039}"/>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84403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2251567" y="1052640"/>
            <a:ext cx="4652561" cy="523220"/>
          </a:xfrm>
          <a:prstGeom prst="rect">
            <a:avLst/>
          </a:prstGeom>
          <a:noFill/>
          <a:ln w="9525">
            <a:solidFill>
              <a:srgbClr val="FF6600"/>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800" dirty="0">
                <a:solidFill>
                  <a:srgbClr val="000000"/>
                </a:solidFill>
                <a:latin typeface="Times" charset="0"/>
              </a:rPr>
              <a:t>Unconscious vs. Implicit Bias?</a:t>
            </a:r>
          </a:p>
        </p:txBody>
      </p:sp>
      <p:sp>
        <p:nvSpPr>
          <p:cNvPr id="74756" name="Text Box 4"/>
          <p:cNvSpPr txBox="1">
            <a:spLocks noChangeArrowheads="1"/>
          </p:cNvSpPr>
          <p:nvPr/>
        </p:nvSpPr>
        <p:spPr bwMode="auto">
          <a:xfrm>
            <a:off x="685800" y="1995964"/>
            <a:ext cx="7772400" cy="2308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285750" indent="-285750">
              <a:buFont typeface="Arial"/>
              <a:buChar char="•"/>
            </a:pPr>
            <a:r>
              <a:rPr lang="en-US" dirty="0">
                <a:solidFill>
                  <a:srgbClr val="000000"/>
                </a:solidFill>
                <a:latin typeface="Times"/>
                <a:cs typeface="Times"/>
              </a:rPr>
              <a:t>Implicit bias refers to the attitudes or stereo-types that affect our understanding, actions, and decisions in an unconscious manner</a:t>
            </a:r>
          </a:p>
          <a:p>
            <a:pPr marL="285750" indent="-285750">
              <a:buFont typeface="Arial"/>
              <a:buChar char="•"/>
            </a:pPr>
            <a:r>
              <a:rPr lang="en-US" dirty="0">
                <a:solidFill>
                  <a:srgbClr val="000000"/>
                </a:solidFill>
                <a:latin typeface="Times"/>
                <a:cs typeface="Times"/>
              </a:rPr>
              <a:t>Implicit biases are activated involuntarily, unconsciously, and without one’s awareness or intentional control</a:t>
            </a:r>
          </a:p>
          <a:p>
            <a:pPr marL="285750" indent="-285750">
              <a:buFont typeface="Arial"/>
              <a:buChar char="•"/>
            </a:pPr>
            <a:r>
              <a:rPr lang="en-US" dirty="0">
                <a:solidFill>
                  <a:srgbClr val="000000"/>
                </a:solidFill>
                <a:latin typeface="Times"/>
                <a:cs typeface="Times"/>
              </a:rPr>
              <a:t>Implicit biases are robust and pervasive </a:t>
            </a:r>
          </a:p>
          <a:p>
            <a:pPr marL="285750" indent="-285750">
              <a:buFont typeface="Arial"/>
              <a:buChar char="•"/>
            </a:pPr>
            <a:r>
              <a:rPr lang="en-US" dirty="0">
                <a:solidFill>
                  <a:srgbClr val="000000"/>
                </a:solidFill>
                <a:latin typeface="Times"/>
                <a:cs typeface="Times"/>
              </a:rPr>
              <a:t>Everyone is susceptible to them, even people who believe themselves to be impartial or objective, such as judges. Implicit biases have even been documented in children</a:t>
            </a:r>
          </a:p>
        </p:txBody>
      </p:sp>
      <p:sp>
        <p:nvSpPr>
          <p:cNvPr id="2" name="TextBox 1"/>
          <p:cNvSpPr txBox="1"/>
          <p:nvPr/>
        </p:nvSpPr>
        <p:spPr>
          <a:xfrm>
            <a:off x="576943" y="6116284"/>
            <a:ext cx="7955262" cy="246221"/>
          </a:xfrm>
          <a:prstGeom prst="rect">
            <a:avLst/>
          </a:prstGeom>
          <a:noFill/>
        </p:spPr>
        <p:txBody>
          <a:bodyPr wrap="square" rtlCol="0">
            <a:spAutoFit/>
          </a:bodyPr>
          <a:lstStyle/>
          <a:p>
            <a:r>
              <a:rPr lang="en-US" sz="1000" dirty="0">
                <a:solidFill>
                  <a:srgbClr val="000000"/>
                </a:solidFill>
                <a:latin typeface="Times"/>
                <a:cs typeface="Times"/>
              </a:rPr>
              <a:t>State of the Science: Implicit Bias Review (2014)  Ed. Cheryl </a:t>
            </a:r>
            <a:r>
              <a:rPr lang="en-US" sz="1000" dirty="0" err="1">
                <a:solidFill>
                  <a:srgbClr val="000000"/>
                </a:solidFill>
                <a:latin typeface="Times"/>
                <a:cs typeface="Times"/>
              </a:rPr>
              <a:t>Staats</a:t>
            </a:r>
            <a:r>
              <a:rPr lang="en-US" sz="1000" dirty="0">
                <a:solidFill>
                  <a:srgbClr val="000000"/>
                </a:solidFill>
                <a:latin typeface="Times"/>
                <a:cs typeface="Times"/>
              </a:rPr>
              <a:t>, </a:t>
            </a:r>
            <a:r>
              <a:rPr lang="en-US" sz="1000" dirty="0" err="1">
                <a:solidFill>
                  <a:srgbClr val="000000"/>
                </a:solidFill>
                <a:latin typeface="Times"/>
                <a:cs typeface="Times"/>
              </a:rPr>
              <a:t>Kirwan</a:t>
            </a:r>
            <a:r>
              <a:rPr lang="en-US" sz="1000" dirty="0">
                <a:solidFill>
                  <a:srgbClr val="000000"/>
                </a:solidFill>
                <a:latin typeface="Times"/>
                <a:cs typeface="Times"/>
              </a:rPr>
              <a:t> Institute for the Study of Race &amp; Ethnicity,, The Ohio State University</a:t>
            </a:r>
          </a:p>
        </p:txBody>
      </p:sp>
      <p:sp>
        <p:nvSpPr>
          <p:cNvPr id="11" name="Rectangle 4"/>
          <p:cNvSpPr>
            <a:spLocks noChangeArrowheads="1"/>
          </p:cNvSpPr>
          <p:nvPr/>
        </p:nvSpPr>
        <p:spPr bwMode="auto">
          <a:xfrm>
            <a:off x="1386116" y="4580323"/>
            <a:ext cx="6658142" cy="103412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spcBef>
                <a:spcPct val="20000"/>
              </a:spcBef>
            </a:pPr>
            <a:r>
              <a:rPr lang="en-US" i="1" dirty="0">
                <a:solidFill>
                  <a:srgbClr val="000000"/>
                </a:solidFill>
                <a:latin typeface="Times"/>
                <a:cs typeface="Times"/>
              </a:rPr>
              <a:t>Think you are immune?</a:t>
            </a:r>
          </a:p>
          <a:p>
            <a:pPr algn="ctr">
              <a:spcBef>
                <a:spcPct val="20000"/>
              </a:spcBef>
            </a:pPr>
            <a:r>
              <a:rPr lang="en-US" dirty="0">
                <a:solidFill>
                  <a:srgbClr val="000000"/>
                </a:solidFill>
                <a:latin typeface="Times"/>
                <a:cs typeface="Times"/>
              </a:rPr>
              <a:t>Take these online tests (you will likely be surprised by what you find):</a:t>
            </a:r>
          </a:p>
          <a:p>
            <a:pPr algn="ctr">
              <a:spcBef>
                <a:spcPct val="20000"/>
              </a:spcBef>
            </a:pPr>
            <a:r>
              <a:rPr lang="en-US" u="sng" dirty="0">
                <a:solidFill>
                  <a:srgbClr val="000000"/>
                </a:solidFill>
                <a:latin typeface="Times"/>
                <a:cs typeface="Times"/>
                <a:hlinkClick r:id="rId3"/>
              </a:rPr>
              <a:t>https://implicit.harvard.edu</a:t>
            </a:r>
            <a:endParaRPr lang="en-US" dirty="0">
              <a:solidFill>
                <a:srgbClr val="000000"/>
              </a:solidFill>
              <a:latin typeface="Times"/>
              <a:cs typeface="Times"/>
            </a:endParaRPr>
          </a:p>
        </p:txBody>
      </p:sp>
      <p:sp>
        <p:nvSpPr>
          <p:cNvPr id="14" name="Rectangle 1047">
            <a:extLst>
              <a:ext uri="{FF2B5EF4-FFF2-40B4-BE49-F238E27FC236}">
                <a16:creationId xmlns:a16="http://schemas.microsoft.com/office/drawing/2014/main" id="{13703A3C-BBCE-1243-BD33-6890B77EE022}"/>
              </a:ext>
            </a:extLst>
          </p:cNvPr>
          <p:cNvSpPr>
            <a:spLocks/>
          </p:cNvSpPr>
          <p:nvPr/>
        </p:nvSpPr>
        <p:spPr bwMode="auto">
          <a:xfrm>
            <a:off x="4715187" y="140016"/>
            <a:ext cx="1353425" cy="457200"/>
          </a:xfrm>
          <a:prstGeom prst="rect">
            <a:avLst/>
          </a:prstGeom>
          <a:solidFill>
            <a:srgbClr val="FF0000"/>
          </a:solidFill>
          <a:ln>
            <a:noFill/>
          </a:ln>
          <a:effectLst/>
        </p:spPr>
        <p:txBody>
          <a:bodyPr wrap="none" anchor="ctr"/>
          <a:lstStyle/>
          <a:p>
            <a:pPr>
              <a:defRPr/>
            </a:pPr>
            <a:endParaRPr lang="en-US" sz="1400">
              <a:solidFill>
                <a:srgbClr val="000000"/>
              </a:solidFill>
              <a:latin typeface="Times"/>
              <a:cs typeface="Times"/>
            </a:endParaRPr>
          </a:p>
        </p:txBody>
      </p:sp>
      <p:sp>
        <p:nvSpPr>
          <p:cNvPr id="15" name="Line 1049">
            <a:extLst>
              <a:ext uri="{FF2B5EF4-FFF2-40B4-BE49-F238E27FC236}">
                <a16:creationId xmlns:a16="http://schemas.microsoft.com/office/drawing/2014/main" id="{387980FF-58D8-6A4C-BD39-C9870F35D5DB}"/>
              </a:ext>
            </a:extLst>
          </p:cNvPr>
          <p:cNvSpPr>
            <a:spLocks noChangeShapeType="1"/>
          </p:cNvSpPr>
          <p:nvPr/>
        </p:nvSpPr>
        <p:spPr bwMode="auto">
          <a:xfrm flipV="1">
            <a:off x="-88596" y="678032"/>
            <a:ext cx="9347359" cy="776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solidFill>
                <a:srgbClr val="000000"/>
              </a:solidFill>
              <a:latin typeface="Times"/>
              <a:cs typeface="Times"/>
            </a:endParaRPr>
          </a:p>
        </p:txBody>
      </p:sp>
      <p:sp>
        <p:nvSpPr>
          <p:cNvPr id="16" name="Text Box 1048">
            <a:extLst>
              <a:ext uri="{FF2B5EF4-FFF2-40B4-BE49-F238E27FC236}">
                <a16:creationId xmlns:a16="http://schemas.microsoft.com/office/drawing/2014/main" id="{D9350AAD-B602-B24A-A505-8D81007C9045}"/>
              </a:ext>
            </a:extLst>
          </p:cNvPr>
          <p:cNvSpPr txBox="1">
            <a:spLocks/>
          </p:cNvSpPr>
          <p:nvPr/>
        </p:nvSpPr>
        <p:spPr bwMode="auto">
          <a:xfrm>
            <a:off x="76200" y="196850"/>
            <a:ext cx="8957201" cy="307777"/>
          </a:xfrm>
          <a:prstGeom prst="rect">
            <a:avLst/>
          </a:prstGeom>
          <a:noFill/>
          <a:ln>
            <a:noFill/>
          </a:ln>
          <a:effectLst/>
          <a:extLst>
            <a:ext uri="{909E8E84-426E-40dd-AFC4-6F175D3DCCD1}">
              <a14:hiddenFill xmlns:a14="http://schemas.microsoft.com/office/drawing/2010/main" xmlns="">
                <a:blipFill dpi="0" rotWithShape="0">
                  <a:blip r:embed="rId4"/>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Times"/>
                <a:cs typeface="Times"/>
              </a:rPr>
              <a:t>INTRODUCTIONS		   GROUND RULES		  DEFINITIONS		    STRUCTURE FORWARD</a:t>
            </a:r>
          </a:p>
        </p:txBody>
      </p:sp>
    </p:spTree>
    <p:extLst>
      <p:ext uri="{BB962C8B-B14F-4D97-AF65-F5344CB8AC3E}">
        <p14:creationId xmlns:p14="http://schemas.microsoft.com/office/powerpoint/2010/main" val="35795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75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3539</TotalTime>
  <Words>9879</Words>
  <Application>Microsoft Macintosh PowerPoint</Application>
  <PresentationFormat>On-screen Show (4:3)</PresentationFormat>
  <Paragraphs>672</Paragraphs>
  <Slides>21</Slides>
  <Notes>21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Field Museum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Corrie Moreau</dc:creator>
  <cp:lastModifiedBy>Corrie Moreau</cp:lastModifiedBy>
  <cp:revision>385</cp:revision>
  <cp:lastPrinted>2020-01-24T18:41:58Z</cp:lastPrinted>
  <dcterms:created xsi:type="dcterms:W3CDTF">2014-08-31T16:21:30Z</dcterms:created>
  <dcterms:modified xsi:type="dcterms:W3CDTF">2024-01-23T22:45:01Z</dcterms:modified>
</cp:coreProperties>
</file>